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8" r:id="rId3"/>
    <p:sldId id="257" r:id="rId4"/>
    <p:sldId id="262" r:id="rId5"/>
    <p:sldId id="258" r:id="rId6"/>
    <p:sldId id="259" r:id="rId7"/>
    <p:sldId id="260" r:id="rId8"/>
    <p:sldId id="263" r:id="rId9"/>
    <p:sldId id="264" r:id="rId10"/>
    <p:sldId id="279" r:id="rId11"/>
    <p:sldId id="27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9A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303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861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20843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39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8358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887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383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05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187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525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46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509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676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07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88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687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DF827-7A8C-491B-98A9-F95E219A290C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23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r-Cyrl-RS" sz="6000"/>
              <a:t>П</a:t>
            </a:r>
            <a:r>
              <a:rPr lang="sr-Cyrl-RS" sz="6000" smtClean="0"/>
              <a:t>лан и програм</a:t>
            </a:r>
            <a:endParaRPr lang="en-US" sz="60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r-Cyrl-RS" sz="2400"/>
              <a:t>Т</a:t>
            </a:r>
            <a:r>
              <a:rPr lang="sr-Cyrl-RS" sz="2400" smtClean="0"/>
              <a:t>рећи разред ОШ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804896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Децембар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9868" y="1264554"/>
            <a:ext cx="9484743" cy="4917881"/>
          </a:xfrm>
        </p:spPr>
        <p:txBody>
          <a:bodyPr>
            <a:noAutofit/>
          </a:bodyPr>
          <a:lstStyle/>
          <a:p>
            <a:pPr marL="0" lvl="0" indent="0">
              <a:buClr>
                <a:srgbClr val="A53010"/>
              </a:buClr>
              <a:buNone/>
            </a:pP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74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Лице и број глагола (обрада) 							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ЈЕЗИК</a:t>
            </a: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74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Речи које се исто пишу, а имају различито значење                      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ЈЕЗИК</a:t>
            </a: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74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Потврдни и одрични облик глагола (обрада) 				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ЈЕЗИК</a:t>
            </a: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74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Писање речце НЕ уз глаголе (обрада) 					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ЈЕЗИК</a:t>
            </a:r>
            <a:endParaRPr lang="en-US" sz="17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Font typeface="+mj-lt"/>
              <a:buAutoNum type="arabicPeriod" startAt="74"/>
            </a:pPr>
            <a:r>
              <a:rPr lang="sr-Cyrl-BA" sz="1700" dirty="0"/>
              <a:t>Бранко В. Радичевић, „Бајка о дечаку и Месецу” (обрада) 	   </a:t>
            </a:r>
            <a:r>
              <a:rPr lang="en-US" sz="1700" dirty="0" smtClean="0"/>
              <a:t>   </a:t>
            </a:r>
            <a:r>
              <a:rPr lang="sr-Cyrl-BA" sz="1700" dirty="0" smtClean="0"/>
              <a:t> КЊИЖЕВНОСТ</a:t>
            </a:r>
            <a:endParaRPr lang="sr-Cyrl-BA" sz="1700" dirty="0"/>
          </a:p>
          <a:p>
            <a:pPr lvl="0">
              <a:buFont typeface="+mj-lt"/>
              <a:buAutoNum type="arabicPeriod" startAt="74"/>
            </a:pPr>
            <a:r>
              <a:rPr lang="sr-Cyrl-BA" sz="1700" dirty="0"/>
              <a:t>Бранко В. Радичевић, „Бајка о дечаку и Месецу” (</a:t>
            </a:r>
            <a:r>
              <a:rPr lang="sr-Cyrl-BA" sz="1700" dirty="0" smtClean="0"/>
              <a:t>утврђивање)</a:t>
            </a:r>
            <a:r>
              <a:rPr lang="en-US" sz="1700" dirty="0" smtClean="0"/>
              <a:t>  </a:t>
            </a:r>
            <a:r>
              <a:rPr lang="sr-Cyrl-BA" sz="1700" dirty="0" smtClean="0"/>
              <a:t>КЊИЖЕВНОСТ</a:t>
            </a:r>
            <a:endParaRPr lang="sr-Cyrl-BA" sz="1700" dirty="0"/>
          </a:p>
          <a:p>
            <a:pPr lvl="0">
              <a:buFont typeface="+mj-lt"/>
              <a:buAutoNum type="arabicPeriod" startAt="74"/>
            </a:pPr>
            <a:r>
              <a:rPr lang="sr-Cyrl-BA" sz="1700" dirty="0"/>
              <a:t>Препричавам текст и догађај 	(утврђивање) 		</a:t>
            </a:r>
            <a:r>
              <a:rPr lang="sr-Cyrl-BA" sz="1700" dirty="0" smtClean="0"/>
              <a:t> </a:t>
            </a:r>
            <a:r>
              <a:rPr lang="en-US" sz="1700" dirty="0" smtClean="0"/>
              <a:t>                 </a:t>
            </a:r>
            <a:r>
              <a:rPr lang="sr-Cyrl-BA" sz="1700" dirty="0" smtClean="0"/>
              <a:t>ЈЕЗИЧКА </a:t>
            </a:r>
            <a:r>
              <a:rPr lang="sr-Cyrl-BA" sz="1700" dirty="0"/>
              <a:t>КУЛТУРА</a:t>
            </a:r>
          </a:p>
          <a:p>
            <a:pPr lvl="0">
              <a:buFont typeface="+mj-lt"/>
              <a:buAutoNum type="arabicPeriod" startAt="74"/>
            </a:pPr>
            <a:r>
              <a:rPr lang="sr-Cyrl-BA" sz="1700" dirty="0"/>
              <a:t>Глаголи (утврђивање) 										</a:t>
            </a:r>
            <a:r>
              <a:rPr lang="en-US" sz="1700" dirty="0" smtClean="0"/>
              <a:t> </a:t>
            </a:r>
            <a:r>
              <a:rPr lang="sr-Cyrl-BA" sz="1700" dirty="0" smtClean="0"/>
              <a:t>ЈЕЗИК</a:t>
            </a:r>
            <a:endParaRPr lang="sr-Cyrl-BA" sz="1700" dirty="0"/>
          </a:p>
          <a:p>
            <a:pPr lvl="0">
              <a:buFont typeface="+mj-lt"/>
              <a:buAutoNum type="arabicPeriod" startAt="74"/>
            </a:pPr>
            <a:r>
              <a:rPr lang="sr-Cyrl-BA" sz="1700" dirty="0">
                <a:solidFill>
                  <a:srgbClr val="FF0000"/>
                </a:solidFill>
              </a:rPr>
              <a:t>Контролни задатак – глаголи </a:t>
            </a:r>
            <a:r>
              <a:rPr lang="sr-Cyrl-BA" sz="1700" dirty="0"/>
              <a:t>(провера)			</a:t>
            </a:r>
            <a:r>
              <a:rPr lang="sr-Cyrl-BA" sz="1700" dirty="0" smtClean="0"/>
              <a:t> </a:t>
            </a:r>
            <a:r>
              <a:rPr lang="en-US" sz="1700" dirty="0" smtClean="0"/>
              <a:t>                 </a:t>
            </a:r>
            <a:r>
              <a:rPr lang="sr-Cyrl-BA" sz="1700" dirty="0" smtClean="0"/>
              <a:t>ЈЕЗИЧКА КУЛТУРА</a:t>
            </a:r>
            <a:endParaRPr lang="en-US" sz="1700" dirty="0" smtClean="0"/>
          </a:p>
          <a:p>
            <a:pPr>
              <a:buFont typeface="+mj-lt"/>
              <a:buAutoNum type="arabicPeriod" startAt="74"/>
            </a:pPr>
            <a:r>
              <a:rPr lang="sr-Cyrl-BA" sz="1700" dirty="0"/>
              <a:t>Препричавам опширно уз помоћ датог плана (вежбање) </a:t>
            </a:r>
            <a:r>
              <a:rPr lang="en-US" sz="1700" dirty="0" smtClean="0"/>
              <a:t>     </a:t>
            </a:r>
            <a:r>
              <a:rPr lang="sr-Cyrl-BA" sz="1700" dirty="0" smtClean="0"/>
              <a:t>ЈЕЗИЧКА </a:t>
            </a:r>
            <a:r>
              <a:rPr lang="sr-Cyrl-BA" sz="1700" dirty="0"/>
              <a:t>КУЛТУРА</a:t>
            </a:r>
          </a:p>
          <a:p>
            <a:pPr>
              <a:buFont typeface="+mj-lt"/>
              <a:buAutoNum type="arabicPeriod" startAt="74"/>
            </a:pPr>
            <a:r>
              <a:rPr lang="sr-Cyrl-BA" sz="1700" dirty="0"/>
              <a:t>Мењам ред речи у реченици (обрада) 				</a:t>
            </a:r>
            <a:r>
              <a:rPr lang="en-US" sz="1700" dirty="0" smtClean="0"/>
              <a:t>          </a:t>
            </a:r>
            <a:r>
              <a:rPr lang="sr-Cyrl-BA" sz="1700" dirty="0" smtClean="0"/>
              <a:t>ЈЕЗИЧКА </a:t>
            </a:r>
            <a:r>
              <a:rPr lang="sr-Cyrl-BA" sz="1700" dirty="0"/>
              <a:t>КУЛТУРА</a:t>
            </a:r>
          </a:p>
          <a:p>
            <a:pPr lvl="0">
              <a:buFont typeface="+mj-lt"/>
              <a:buAutoNum type="arabicPeriod" startAt="74"/>
            </a:pPr>
            <a:endParaRPr lang="sr-Cyrl-BA" sz="1700" dirty="0"/>
          </a:p>
          <a:p>
            <a:pPr lvl="0">
              <a:buClr>
                <a:srgbClr val="A53010"/>
              </a:buClr>
              <a:buFont typeface="+mj-lt"/>
              <a:buAutoNum type="arabicPeriod" startAt="74"/>
            </a:pP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820418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402336"/>
            <a:ext cx="8911687" cy="12192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sr-Cyrl-RS" sz="3300" dirty="0" smtClean="0"/>
              <a:t>Јануар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816608"/>
            <a:ext cx="9334564" cy="4065577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81"/>
            </a:pPr>
            <a:endParaRPr lang="ru-RU" sz="1700" dirty="0" smtClean="0"/>
          </a:p>
          <a:p>
            <a:pPr>
              <a:buFont typeface="+mj-lt"/>
              <a:buAutoNum type="arabicPeriod" startAt="85"/>
            </a:pPr>
            <a:r>
              <a:rPr lang="sr-Cyrl-BA" sz="1700" dirty="0" smtClean="0"/>
              <a:t>Говорна </a:t>
            </a:r>
            <a:r>
              <a:rPr lang="sr-Cyrl-BA" sz="1700" dirty="0" smtClean="0"/>
              <a:t>вежба: „Зимски празници” 						   </a:t>
            </a:r>
            <a:r>
              <a:rPr lang="sr-Cyrl-BA" sz="1700" dirty="0" smtClean="0"/>
              <a:t>ЈЕЗИЧКА </a:t>
            </a:r>
            <a:r>
              <a:rPr lang="sr-Cyrl-BA" sz="1700" dirty="0" smtClean="0"/>
              <a:t>КУЛТУРА</a:t>
            </a:r>
          </a:p>
          <a:p>
            <a:pPr>
              <a:buFont typeface="+mj-lt"/>
              <a:buAutoNum type="arabicPeriod" startAt="85"/>
            </a:pPr>
            <a:r>
              <a:rPr lang="sr-Cyrl-BA" sz="1700" dirty="0" smtClean="0"/>
              <a:t>Душан Васиљев, „Зима” (обрада) 						</a:t>
            </a:r>
            <a:r>
              <a:rPr lang="en-US" sz="1700" dirty="0" smtClean="0"/>
              <a:t>       </a:t>
            </a:r>
            <a:r>
              <a:rPr lang="sr-Cyrl-BA" sz="1700" dirty="0" smtClean="0"/>
              <a:t>КЊИЖЕВНОСТ</a:t>
            </a:r>
            <a:endParaRPr lang="sr-Cyrl-BA" sz="1700" dirty="0" smtClean="0"/>
          </a:p>
          <a:p>
            <a:pPr lvl="0">
              <a:buFont typeface="+mj-lt"/>
              <a:buAutoNum type="arabicPeriod" startAt="85"/>
            </a:pPr>
            <a:r>
              <a:rPr lang="sr-Cyrl-BA" sz="1700" dirty="0" smtClean="0"/>
              <a:t>Читање и анализа домаћих задатака 					          </a:t>
            </a:r>
            <a:r>
              <a:rPr lang="sr-Cyrl-BA" sz="1700" dirty="0" smtClean="0"/>
              <a:t>ЈЕЗИЧКА КУЛТУРА</a:t>
            </a:r>
            <a:endParaRPr lang="en-US" sz="1700" dirty="0" smtClean="0"/>
          </a:p>
          <a:p>
            <a:pPr>
              <a:buFont typeface="+mj-lt"/>
              <a:buAutoNum type="arabicPeriod" startAt="85"/>
            </a:pPr>
            <a:r>
              <a:rPr lang="sr-Cyrl-BA" sz="1700" dirty="0"/>
              <a:t>Драган Лукић „Свакога дана” (обрада)                                    </a:t>
            </a:r>
            <a:r>
              <a:rPr lang="en-US" sz="1700" dirty="0" smtClean="0"/>
              <a:t>      </a:t>
            </a:r>
            <a:r>
              <a:rPr lang="sr-Cyrl-BA" sz="1700" dirty="0" smtClean="0"/>
              <a:t>КЊИЖЕВНОСТ</a:t>
            </a:r>
            <a:endParaRPr lang="sr-Cyrl-BA" sz="1700" dirty="0"/>
          </a:p>
          <a:p>
            <a:pPr>
              <a:buFont typeface="+mj-lt"/>
              <a:buAutoNum type="arabicPeriod" startAt="85"/>
            </a:pPr>
            <a:r>
              <a:rPr lang="sr-Cyrl-BA" sz="1700" dirty="0"/>
              <a:t>Народна приповетка, „Свети Сава и сељак без среће” 				(обрада) 												 </a:t>
            </a:r>
            <a:r>
              <a:rPr lang="en-US" sz="1700" dirty="0" smtClean="0"/>
              <a:t>     </a:t>
            </a:r>
            <a:r>
              <a:rPr lang="sr-Cyrl-BA" sz="1700" dirty="0" smtClean="0"/>
              <a:t>КЊИЖЕВНОСТ</a:t>
            </a:r>
            <a:endParaRPr lang="sr-Cyrl-BA" sz="1700" dirty="0"/>
          </a:p>
          <a:p>
            <a:pPr>
              <a:buFont typeface="+mj-lt"/>
              <a:buAutoNum type="arabicPeriod" startAt="85"/>
            </a:pPr>
            <a:r>
              <a:rPr lang="sr-Cyrl-BA" sz="1700" dirty="0"/>
              <a:t>Шта већ знам о придевима – описни придеви (обнављање) 	</a:t>
            </a:r>
            <a:r>
              <a:rPr lang="en-US" sz="1700" dirty="0" smtClean="0"/>
              <a:t>     </a:t>
            </a:r>
            <a:r>
              <a:rPr lang="sr-Cyrl-BA" sz="1700" dirty="0" smtClean="0"/>
              <a:t>ЈЕЗИК</a:t>
            </a:r>
            <a:endParaRPr lang="en-US" sz="1700" dirty="0" smtClean="0"/>
          </a:p>
          <a:p>
            <a:pPr>
              <a:buFont typeface="+mj-lt"/>
              <a:buAutoNum type="arabicPeriod" startAt="85"/>
            </a:pPr>
            <a:r>
              <a:rPr lang="sr-Cyrl-BA" sz="1700" dirty="0"/>
              <a:t>„Химна Светом Сави“ (обрада)                                                   </a:t>
            </a:r>
            <a:r>
              <a:rPr lang="en-US" sz="1700" dirty="0" smtClean="0"/>
              <a:t>     </a:t>
            </a:r>
            <a:r>
              <a:rPr lang="sr-Cyrl-BA" sz="1700" dirty="0" smtClean="0"/>
              <a:t>КЊИЖЕВНОСТ</a:t>
            </a:r>
            <a:endParaRPr lang="en-US" sz="1700" dirty="0"/>
          </a:p>
          <a:p>
            <a:pPr>
              <a:buFont typeface="+mj-lt"/>
              <a:buAutoNum type="arabicPeriod" startAt="85"/>
            </a:pPr>
            <a:endParaRPr lang="sr-Cyrl-BA" sz="1700" dirty="0"/>
          </a:p>
          <a:p>
            <a:pPr lvl="0">
              <a:buFont typeface="+mj-lt"/>
              <a:buAutoNum type="arabicPeriod" startAt="85"/>
            </a:pPr>
            <a:endParaRPr lang="sr-Cyrl-BA" sz="1700" dirty="0" smtClean="0"/>
          </a:p>
          <a:p>
            <a:pPr lvl="0">
              <a:buFont typeface="+mj-lt"/>
              <a:buAutoNum type="arabicPeriod" startAt="85"/>
            </a:pPr>
            <a:endParaRPr lang="sr-Cyrl-BA" sz="1700" dirty="0"/>
          </a:p>
        </p:txBody>
      </p:sp>
    </p:spTree>
    <p:extLst>
      <p:ext uri="{BB962C8B-B14F-4D97-AF65-F5344CB8AC3E}">
        <p14:creationId xmlns:p14="http://schemas.microsoft.com/office/powerpoint/2010/main" val="16404571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46176"/>
            <a:ext cx="8911687" cy="780288"/>
          </a:xfrm>
        </p:spPr>
        <p:txBody>
          <a:bodyPr>
            <a:normAutofit/>
          </a:bodyPr>
          <a:lstStyle/>
          <a:p>
            <a:r>
              <a:rPr lang="sr-Cyrl-RS" smtClean="0"/>
              <a:t>Јануар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706880"/>
            <a:ext cx="9371140" cy="4450080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 startAt="90"/>
            </a:pPr>
            <a:endParaRPr lang="sr-Cyrl-BA" sz="1700" dirty="0" smtClean="0"/>
          </a:p>
          <a:p>
            <a:pPr>
              <a:buClr>
                <a:srgbClr val="A53010"/>
              </a:buClr>
              <a:buFont typeface="+mj-lt"/>
              <a:buAutoNum type="arabicPeriod" startAt="92"/>
            </a:pPr>
            <a:r>
              <a:rPr lang="sr-Cyrl-BA" sz="1700" dirty="0"/>
              <a:t>Писање назива празника (обрада)                                                     ЈЕЗИК</a:t>
            </a:r>
          </a:p>
          <a:p>
            <a:pPr lvl="0">
              <a:buFont typeface="+mj-lt"/>
              <a:buAutoNum type="arabicPeriod" startAt="92"/>
            </a:pPr>
            <a:r>
              <a:rPr lang="sr-Cyrl-BA" sz="1700" dirty="0"/>
              <a:t>Светлана Велмар-Јанковић, „Златно јагње”, </a:t>
            </a:r>
            <a:r>
              <a:rPr lang="sr-Cyrl-BA" sz="1700" dirty="0" smtClean="0"/>
              <a:t>одломак </a:t>
            </a:r>
            <a:r>
              <a:rPr lang="sr-Cyrl-BA" sz="1700" dirty="0"/>
              <a:t>(обрада) </a:t>
            </a:r>
            <a:endParaRPr lang="en-US" sz="1700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en-US" sz="1700" dirty="0"/>
              <a:t> </a:t>
            </a:r>
            <a:r>
              <a:rPr lang="en-US" sz="1700" dirty="0" smtClean="0"/>
              <a:t>                                                                                                                      </a:t>
            </a:r>
            <a:r>
              <a:rPr lang="sr-Cyrl-BA" sz="1700" dirty="0" smtClean="0"/>
              <a:t>КЊИЖЕВНОСТ</a:t>
            </a:r>
            <a:endParaRPr lang="sr-Cyrl-BA" sz="1700" dirty="0"/>
          </a:p>
          <a:p>
            <a:pPr lvl="0">
              <a:buFont typeface="+mj-lt"/>
              <a:buAutoNum type="arabicPeriod" startAt="94"/>
            </a:pPr>
            <a:r>
              <a:rPr lang="sr-Cyrl-BA" sz="1700" dirty="0"/>
              <a:t>Светлана Велмар-Јанковић, „Златно јагње”, одломак (утврђивање) 																	</a:t>
            </a:r>
            <a:r>
              <a:rPr lang="en-US" sz="1700" dirty="0" smtClean="0"/>
              <a:t>             </a:t>
            </a:r>
            <a:r>
              <a:rPr lang="sr-Cyrl-BA" sz="1700" dirty="0" smtClean="0"/>
              <a:t>КЊИЖЕВНОСТ</a:t>
            </a:r>
            <a:endParaRPr lang="sr-Cyrl-BA" sz="1700" dirty="0"/>
          </a:p>
          <a:p>
            <a:pPr lvl="0">
              <a:buFont typeface="+mj-lt"/>
              <a:buAutoNum type="arabicPeriod" startAt="94"/>
            </a:pPr>
            <a:r>
              <a:rPr lang="sr-Cyrl-BA" sz="1700" dirty="0"/>
              <a:t> Описујем лик Светог Саве (утврђивање) 					  </a:t>
            </a:r>
            <a:r>
              <a:rPr lang="sr-Cyrl-BA" sz="1700" dirty="0" smtClean="0"/>
              <a:t>ЈЕЗИЧКА КУЛТУРА</a:t>
            </a:r>
            <a:endParaRPr lang="en-US" sz="17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94"/>
            </a:pP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Утврђивање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градива из књижевности 					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КЊИЖЕВНОСТ</a:t>
            </a: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94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Утврђивање градива из граматике 						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ЈЕЗИК</a:t>
            </a: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94"/>
            </a:pPr>
            <a:r>
              <a:rPr lang="sr-Cyrl-BA" sz="1700" dirty="0">
                <a:solidFill>
                  <a:srgbClr val="FF0000"/>
                </a:solidFill>
              </a:rPr>
              <a:t>Научили смо у првом полугодишту (полугодишњи тест)	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ЈЕЗИЧКА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КУЛТУРА</a:t>
            </a:r>
          </a:p>
          <a:p>
            <a:pPr>
              <a:buFont typeface="+mj-lt"/>
              <a:buAutoNum type="arabicPeriod" startAt="90"/>
            </a:pPr>
            <a:endParaRPr lang="sr-Cyrl-BA" sz="1700" dirty="0" smtClean="0"/>
          </a:p>
          <a:p>
            <a:pPr marL="0" indent="0">
              <a:buNone/>
            </a:pPr>
            <a:endParaRPr lang="sr-Cyrl-BA" sz="1700" dirty="0" smtClean="0"/>
          </a:p>
          <a:p>
            <a:pPr>
              <a:buFont typeface="+mj-lt"/>
              <a:buAutoNum type="arabicPeriod" startAt="90"/>
            </a:pPr>
            <a:endParaRPr lang="sr-Cyrl-BA" sz="1700" dirty="0" smtClean="0"/>
          </a:p>
          <a:p>
            <a:pPr>
              <a:buFont typeface="+mj-lt"/>
              <a:buAutoNum type="arabicPeriod" startAt="90"/>
            </a:pPr>
            <a:endParaRPr lang="sr-Cyrl-BA" sz="1700" dirty="0" smtClean="0"/>
          </a:p>
          <a:p>
            <a:pPr marL="0" indent="0">
              <a:buNone/>
            </a:pPr>
            <a:endParaRPr lang="sr-Cyrl-RS" sz="1700" dirty="0" smtClean="0"/>
          </a:p>
          <a:p>
            <a:pPr lvl="0">
              <a:buFont typeface="+mj-lt"/>
              <a:buAutoNum type="arabicPeriod" startAt="90"/>
            </a:pPr>
            <a:endParaRPr lang="en-US" sz="1700" dirty="0"/>
          </a:p>
          <a:p>
            <a:pPr lvl="0">
              <a:buFont typeface="+mj-lt"/>
              <a:buAutoNum type="arabicPeriod" startAt="81"/>
            </a:pPr>
            <a:endParaRPr lang="en-US" sz="1700" dirty="0"/>
          </a:p>
          <a:p>
            <a:pPr lvl="0">
              <a:buFont typeface="+mj-lt"/>
              <a:buAutoNum type="arabicPeriod" startAt="76"/>
            </a:pPr>
            <a:endParaRPr lang="en-US" sz="1700" dirty="0" smtClean="0"/>
          </a:p>
          <a:p>
            <a:pPr lvl="0">
              <a:buFont typeface="+mj-lt"/>
              <a:buAutoNum type="arabicPeriod" startAt="76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2100375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1234304"/>
          </a:xfrm>
        </p:spPr>
        <p:txBody>
          <a:bodyPr/>
          <a:lstStyle/>
          <a:p>
            <a:r>
              <a:rPr lang="sr-Cyrl-RS" dirty="0">
                <a:solidFill>
                  <a:schemeClr val="accent1"/>
                </a:solidFill>
              </a:rPr>
              <a:t>ДРУГО ПОЛУГОДИШТЕ</a:t>
            </a:r>
            <a:r>
              <a:rPr lang="sr-Cyrl-RS" dirty="0"/>
              <a:t/>
            </a:r>
            <a:br>
              <a:rPr lang="sr-Cyrl-RS" dirty="0"/>
            </a:br>
            <a:r>
              <a:rPr lang="sr-Cyrl-RS" dirty="0"/>
              <a:t>Фебруар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060812"/>
            <a:ext cx="9432100" cy="4559444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sr-Cyrl-BA" sz="1700" dirty="0" smtClean="0"/>
          </a:p>
          <a:p>
            <a:pPr lvl="0">
              <a:buFont typeface="+mj-lt"/>
              <a:buAutoNum type="arabicPeriod" startAt="99"/>
            </a:pPr>
            <a:r>
              <a:rPr lang="sr-Cyrl-BA" sz="1700" dirty="0"/>
              <a:t>Анализа полугодишњег теста	(утврђивање)				    </a:t>
            </a:r>
            <a:r>
              <a:rPr lang="en-US" sz="1700" dirty="0" smtClean="0"/>
              <a:t>  </a:t>
            </a:r>
            <a:r>
              <a:rPr lang="sr-Cyrl-BA" sz="1700" dirty="0" smtClean="0"/>
              <a:t>ЈЕЗИЧКА </a:t>
            </a:r>
            <a:r>
              <a:rPr lang="sr-Cyrl-BA" sz="1700" dirty="0"/>
              <a:t>КУЛТУРА</a:t>
            </a:r>
          </a:p>
          <a:p>
            <a:pPr lvl="0">
              <a:buFont typeface="+mj-lt"/>
              <a:buAutoNum type="arabicPeriod" startAt="99"/>
            </a:pPr>
            <a:r>
              <a:rPr lang="en-US" sz="1700" dirty="0" smtClean="0"/>
              <a:t> </a:t>
            </a:r>
            <a:r>
              <a:rPr lang="sr-Cyrl-BA" sz="1700" dirty="0" smtClean="0"/>
              <a:t>Писање </a:t>
            </a:r>
            <a:r>
              <a:rPr lang="sr-Cyrl-BA" sz="1700" dirty="0" smtClean="0"/>
              <a:t>назива школа (утврђивање) 						      </a:t>
            </a:r>
            <a:r>
              <a:rPr lang="sr-Cyrl-BA" sz="1700" dirty="0" smtClean="0"/>
              <a:t>ЈЕЗИК</a:t>
            </a:r>
            <a:endParaRPr lang="sr-Cyrl-BA" sz="1700" dirty="0" smtClean="0"/>
          </a:p>
          <a:p>
            <a:pPr lvl="0">
              <a:buFont typeface="+mj-lt"/>
              <a:buAutoNum type="arabicPeriod" startAt="99"/>
            </a:pPr>
            <a:r>
              <a:rPr lang="en-US" sz="1700" dirty="0" smtClean="0"/>
              <a:t> </a:t>
            </a:r>
            <a:r>
              <a:rPr lang="sr-Cyrl-BA" sz="1700" dirty="0" smtClean="0"/>
              <a:t>Милован </a:t>
            </a:r>
            <a:r>
              <a:rPr lang="sr-Cyrl-BA" sz="1700" dirty="0" smtClean="0"/>
              <a:t>Данојлић, „Љубавна песма” (обрада) 		</a:t>
            </a:r>
            <a:r>
              <a:rPr lang="en-US" sz="1700" dirty="0"/>
              <a:t> </a:t>
            </a:r>
            <a:r>
              <a:rPr lang="en-US" sz="1700" dirty="0" smtClean="0"/>
              <a:t>             </a:t>
            </a:r>
            <a:r>
              <a:rPr lang="sr-Cyrl-BA" sz="1700" dirty="0" smtClean="0"/>
              <a:t>КЊИЖЕВНОСТ</a:t>
            </a:r>
            <a:endParaRPr lang="sr-Cyrl-BA" sz="1700" dirty="0" smtClean="0"/>
          </a:p>
          <a:p>
            <a:pPr lvl="0">
              <a:buFont typeface="+mj-lt"/>
              <a:buAutoNum type="arabicPeriod" startAt="99"/>
            </a:pPr>
            <a:r>
              <a:rPr lang="sr-Cyrl-BA" sz="1700" dirty="0" smtClean="0"/>
              <a:t> Род и број придева (обрада) 							</a:t>
            </a:r>
            <a:r>
              <a:rPr lang="en-US" sz="1700" dirty="0"/>
              <a:t> </a:t>
            </a:r>
            <a:r>
              <a:rPr lang="en-US" sz="1700" dirty="0" smtClean="0"/>
              <a:t>     </a:t>
            </a:r>
            <a:r>
              <a:rPr lang="sr-Cyrl-BA" sz="1700" dirty="0" smtClean="0"/>
              <a:t>ЈЕЗИК</a:t>
            </a:r>
            <a:endParaRPr lang="sr-Cyrl-BA" sz="1700" dirty="0" smtClean="0"/>
          </a:p>
          <a:p>
            <a:pPr lvl="0">
              <a:buFont typeface="+mj-lt"/>
              <a:buAutoNum type="arabicPeriod" startAt="99"/>
            </a:pPr>
            <a:r>
              <a:rPr lang="sr-Cyrl-BA" sz="1700" dirty="0" smtClean="0"/>
              <a:t> Изражајно рецитовање „Љубавне песме” М. Данојлића         </a:t>
            </a:r>
            <a:r>
              <a:rPr lang="sr-Cyrl-BA" sz="1700" dirty="0" smtClean="0"/>
              <a:t>КЊИЖЕВНОСТ</a:t>
            </a:r>
            <a:endParaRPr lang="sr-Cyrl-BA" sz="1700" dirty="0" smtClean="0"/>
          </a:p>
          <a:p>
            <a:pPr lvl="0">
              <a:buFont typeface="+mj-lt"/>
              <a:buAutoNum type="arabicPeriod" startAt="99"/>
            </a:pPr>
            <a:r>
              <a:rPr lang="sr-Cyrl-BA" sz="1700" dirty="0" smtClean="0"/>
              <a:t> Род и број придева (утврђивање)	               					</a:t>
            </a:r>
            <a:r>
              <a:rPr lang="en-US" sz="1700" dirty="0"/>
              <a:t> </a:t>
            </a:r>
            <a:r>
              <a:rPr lang="en-US" sz="1700" dirty="0" smtClean="0"/>
              <a:t>     </a:t>
            </a:r>
            <a:r>
              <a:rPr lang="sr-Cyrl-BA" sz="1700" dirty="0" smtClean="0"/>
              <a:t>ЈЕЗИК</a:t>
            </a:r>
            <a:endParaRPr lang="sr-Cyrl-BA" sz="1700" dirty="0" smtClean="0"/>
          </a:p>
          <a:p>
            <a:pPr lvl="0">
              <a:buFont typeface="+mj-lt"/>
              <a:buAutoNum type="arabicPeriod" startAt="99"/>
            </a:pPr>
            <a:r>
              <a:rPr lang="sr-Cyrl-BA" sz="1700" dirty="0" smtClean="0"/>
              <a:t> Александар Поповић, „Лед се топи” (обрада) 			</a:t>
            </a:r>
            <a:r>
              <a:rPr lang="en-US" sz="1700" dirty="0"/>
              <a:t> </a:t>
            </a:r>
            <a:r>
              <a:rPr lang="en-US" sz="1700" dirty="0" smtClean="0"/>
              <a:t>     </a:t>
            </a:r>
            <a:r>
              <a:rPr lang="sr-Cyrl-BA" sz="1700" dirty="0" smtClean="0"/>
              <a:t>КЊИЖЕВНОСТ</a:t>
            </a:r>
            <a:endParaRPr lang="sr-Cyrl-BA" sz="1700" dirty="0" smtClean="0"/>
          </a:p>
          <a:p>
            <a:pPr lvl="0">
              <a:buFont typeface="+mj-lt"/>
              <a:buAutoNum type="arabicPeriod" startAt="99"/>
            </a:pPr>
            <a:r>
              <a:rPr lang="sr-Cyrl-BA" sz="1700" dirty="0" smtClean="0"/>
              <a:t> Александар Поповић, „Лед се топи” (утврђивање) 		</a:t>
            </a:r>
            <a:r>
              <a:rPr lang="en-US" sz="1700" dirty="0"/>
              <a:t> </a:t>
            </a:r>
            <a:r>
              <a:rPr lang="en-US" sz="1700" dirty="0" smtClean="0"/>
              <a:t>     </a:t>
            </a:r>
            <a:r>
              <a:rPr lang="sr-Cyrl-BA" sz="1700" dirty="0" smtClean="0"/>
              <a:t>КЊИЖЕВНОСТ </a:t>
            </a:r>
            <a:endParaRPr lang="sr-Cyrl-BA" sz="1700" dirty="0" smtClean="0"/>
          </a:p>
          <a:p>
            <a:pPr lvl="0">
              <a:buFont typeface="+mj-lt"/>
              <a:buAutoNum type="arabicPeriod" startAt="76"/>
            </a:pPr>
            <a:endParaRPr lang="en-US" sz="1700" dirty="0" smtClean="0"/>
          </a:p>
          <a:p>
            <a:pPr lvl="0">
              <a:buFont typeface="+mj-lt"/>
              <a:buAutoNum type="arabicPeriod" startAt="76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19059802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 dirty="0"/>
              <a:t>Март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584960"/>
            <a:ext cx="9432100" cy="5035296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 startAt="107"/>
            </a:pPr>
            <a:r>
              <a:rPr lang="en-US" sz="1700" dirty="0" smtClean="0"/>
              <a:t> </a:t>
            </a:r>
            <a:r>
              <a:rPr lang="sr-Cyrl-BA" sz="1700" dirty="0" smtClean="0"/>
              <a:t>Присвојни придеви (обрада) 							</a:t>
            </a:r>
            <a:r>
              <a:rPr lang="en-US" sz="1700" dirty="0" smtClean="0"/>
              <a:t>          </a:t>
            </a:r>
            <a:r>
              <a:rPr lang="sr-Cyrl-BA" sz="1700" dirty="0" smtClean="0"/>
              <a:t>ЈЕЗИК</a:t>
            </a:r>
          </a:p>
          <a:p>
            <a:pPr lvl="0">
              <a:buFont typeface="+mj-lt"/>
              <a:buAutoNum type="arabicPeriod" startAt="108"/>
            </a:pPr>
            <a:r>
              <a:rPr lang="sr-Cyrl-BA" sz="1700" dirty="0" smtClean="0"/>
              <a:t> </a:t>
            </a:r>
            <a:r>
              <a:rPr lang="sr-Cyrl-BA" sz="1700" dirty="0" smtClean="0"/>
              <a:t>Извештавање (обрада) 									</a:t>
            </a:r>
            <a:r>
              <a:rPr lang="en-US" sz="1700" dirty="0" smtClean="0"/>
              <a:t>     </a:t>
            </a:r>
            <a:r>
              <a:rPr lang="sr-Cyrl-BA" sz="1700" dirty="0" smtClean="0"/>
              <a:t>ЈЕЗИЧКА </a:t>
            </a:r>
            <a:r>
              <a:rPr lang="sr-Cyrl-BA" sz="1700" dirty="0" smtClean="0"/>
              <a:t>КУЛТУРА</a:t>
            </a:r>
          </a:p>
          <a:p>
            <a:pPr lvl="0">
              <a:buFont typeface="+mj-lt"/>
              <a:buAutoNum type="arabicPeriod" startAt="108"/>
            </a:pPr>
            <a:r>
              <a:rPr lang="sr-Cyrl-BA" sz="1700" dirty="0" smtClean="0"/>
              <a:t> Извештавање (утврђивање) 								</a:t>
            </a:r>
            <a:r>
              <a:rPr lang="en-US" sz="1700" dirty="0" smtClean="0"/>
              <a:t>     </a:t>
            </a:r>
            <a:r>
              <a:rPr lang="sr-Cyrl-BA" sz="1700" dirty="0" smtClean="0"/>
              <a:t>ЈЕЗИЧКА </a:t>
            </a:r>
            <a:r>
              <a:rPr lang="sr-Cyrl-BA" sz="1700" dirty="0" smtClean="0"/>
              <a:t>КУЛТУРА</a:t>
            </a:r>
          </a:p>
          <a:p>
            <a:pPr>
              <a:buFont typeface="+mj-lt"/>
              <a:buAutoNum type="arabicPeriod" startAt="108"/>
            </a:pPr>
            <a:r>
              <a:rPr lang="sr-Cyrl-BA" sz="1700" dirty="0" smtClean="0"/>
              <a:t> Бранко Ћопић, „Изокренута прича” (обрада) 				</a:t>
            </a:r>
            <a:r>
              <a:rPr lang="en-US" sz="1700" dirty="0" smtClean="0"/>
              <a:t>        </a:t>
            </a:r>
            <a:r>
              <a:rPr lang="sr-Cyrl-BA" sz="1700" dirty="0" smtClean="0"/>
              <a:t>КЊИЖЕВНОСТ </a:t>
            </a:r>
            <a:r>
              <a:rPr lang="sr-Cyrl-BA" sz="1700" dirty="0" smtClean="0"/>
              <a:t>	</a:t>
            </a:r>
            <a:r>
              <a:rPr lang="sr-Cyrl-BA" sz="1600" dirty="0" smtClean="0"/>
              <a:t>(домаћи задатак: „Моја изокренута прича”)</a:t>
            </a:r>
          </a:p>
          <a:p>
            <a:pPr>
              <a:buFont typeface="+mj-lt"/>
              <a:buAutoNum type="arabicPeriod" startAt="108"/>
            </a:pPr>
            <a:r>
              <a:rPr lang="sr-Cyrl-BA" sz="1700" dirty="0" smtClean="0"/>
              <a:t> Читање и анализа домаћих задатака (утврђивање) 		</a:t>
            </a:r>
            <a:r>
              <a:rPr lang="en-US" sz="1700" dirty="0" smtClean="0"/>
              <a:t>     </a:t>
            </a:r>
            <a:r>
              <a:rPr lang="sr-Cyrl-BA" sz="1700" dirty="0" smtClean="0"/>
              <a:t>ЈЕЗИЧКА </a:t>
            </a:r>
            <a:r>
              <a:rPr lang="sr-Cyrl-BA" sz="1700" dirty="0" smtClean="0"/>
              <a:t>КУЛТУРА</a:t>
            </a:r>
          </a:p>
          <a:p>
            <a:pPr lvl="0">
              <a:buFont typeface="+mj-lt"/>
              <a:buAutoNum type="arabicPeriod" startAt="108"/>
            </a:pPr>
            <a:r>
              <a:rPr lang="sr-Cyrl-BA" sz="1700" dirty="0" smtClean="0"/>
              <a:t> </a:t>
            </a:r>
            <a:r>
              <a:rPr lang="sr-Cyrl-BA" sz="1700" dirty="0" smtClean="0">
                <a:solidFill>
                  <a:srgbClr val="FF0000"/>
                </a:solidFill>
              </a:rPr>
              <a:t>Диктат и правопис </a:t>
            </a:r>
            <a:r>
              <a:rPr lang="sr-Cyrl-BA" sz="1700" dirty="0" smtClean="0"/>
              <a:t>(провера)		                                      </a:t>
            </a:r>
            <a:r>
              <a:rPr lang="en-US" sz="1700" dirty="0" smtClean="0"/>
              <a:t>    </a:t>
            </a:r>
            <a:r>
              <a:rPr lang="sr-Cyrl-BA" sz="1700" dirty="0" smtClean="0"/>
              <a:t>ЈЕЗИЧКА </a:t>
            </a:r>
            <a:r>
              <a:rPr lang="sr-Cyrl-BA" sz="1700" dirty="0" smtClean="0"/>
              <a:t>КУЛТУРА</a:t>
            </a:r>
          </a:p>
          <a:p>
            <a:pPr>
              <a:buFont typeface="+mj-lt"/>
              <a:buAutoNum type="arabicPeriod" startAt="108"/>
            </a:pPr>
            <a:r>
              <a:rPr lang="sr-Cyrl-BA" sz="1700" dirty="0" smtClean="0"/>
              <a:t> Писање присвојних придева (обрада) 					</a:t>
            </a:r>
            <a:r>
              <a:rPr lang="en-US" sz="1700" dirty="0" smtClean="0"/>
              <a:t>         </a:t>
            </a:r>
            <a:r>
              <a:rPr lang="sr-Cyrl-BA" sz="1700" dirty="0" smtClean="0"/>
              <a:t>ЈЕЗИК</a:t>
            </a:r>
            <a:endParaRPr lang="sr-Cyrl-BA" sz="1700" dirty="0" smtClean="0"/>
          </a:p>
          <a:p>
            <a:pPr lvl="0">
              <a:buFont typeface="+mj-lt"/>
              <a:buAutoNum type="arabicPeriod" startAt="108"/>
            </a:pPr>
            <a:r>
              <a:rPr lang="sr-Cyrl-BA" sz="1700" dirty="0" smtClean="0"/>
              <a:t> Основно и пренесено значење речи (обнављање) 		</a:t>
            </a:r>
            <a:r>
              <a:rPr lang="en-US" sz="1700" dirty="0" smtClean="0"/>
              <a:t>    </a:t>
            </a:r>
            <a:r>
              <a:rPr lang="sr-Cyrl-BA" sz="1700" dirty="0" smtClean="0"/>
              <a:t>ЈЕЗИЧКА </a:t>
            </a:r>
            <a:r>
              <a:rPr lang="sr-Cyrl-BA" sz="1700" dirty="0" smtClean="0"/>
              <a:t>КУЛТУРА</a:t>
            </a:r>
          </a:p>
          <a:p>
            <a:pPr>
              <a:buFont typeface="+mj-lt"/>
              <a:buAutoNum type="arabicPeriod" startAt="108"/>
            </a:pPr>
            <a:r>
              <a:rPr lang="sr-Cyrl-BA" sz="1700" dirty="0" smtClean="0"/>
              <a:t> Од речи стварам реченице 								</a:t>
            </a:r>
            <a:r>
              <a:rPr lang="en-US" sz="1700" dirty="0" smtClean="0"/>
              <a:t>         </a:t>
            </a:r>
            <a:r>
              <a:rPr lang="sr-Cyrl-BA" sz="1700" dirty="0" smtClean="0"/>
              <a:t>ЈЕЗИК</a:t>
            </a:r>
            <a:endParaRPr lang="en-US" sz="1700" dirty="0" smtClean="0"/>
          </a:p>
          <a:p>
            <a:pPr lvl="0">
              <a:buFont typeface="+mj-lt"/>
              <a:buAutoNum type="arabicPeriod" startAt="116"/>
            </a:pPr>
            <a:r>
              <a:rPr lang="sr-Cyrl-BA" sz="1700" dirty="0"/>
              <a:t>Народна епска песма „Марко Краљевић и бег Костадин”                         (обрада)                                                                                                   КЊИЖЕВНОСТ</a:t>
            </a:r>
          </a:p>
          <a:p>
            <a:pPr lvl="0">
              <a:buFont typeface="+mj-lt"/>
              <a:buAutoNum type="arabicPeriod" startAt="116"/>
            </a:pPr>
            <a:r>
              <a:rPr lang="sr-Cyrl-BA" sz="1700" dirty="0"/>
              <a:t> Народна епска песма „Марко Краљевић и бег Костадин”                (утврђивање)                                                                                            КЊИЖЕВНОСТ</a:t>
            </a:r>
          </a:p>
          <a:p>
            <a:pPr>
              <a:buFont typeface="+mj-lt"/>
              <a:buAutoNum type="arabicPeriod" startAt="108"/>
            </a:pPr>
            <a:endParaRPr lang="sr-Cyrl-BA" sz="1700" dirty="0" smtClean="0"/>
          </a:p>
          <a:p>
            <a:pPr lvl="0">
              <a:buFont typeface="+mj-lt"/>
              <a:buAutoNum type="arabicPeriod" startAt="108"/>
            </a:pPr>
            <a:endParaRPr lang="sr-Cyrl-BA" sz="1700" dirty="0" smtClean="0"/>
          </a:p>
          <a:p>
            <a:pPr lvl="0">
              <a:buFont typeface="+mj-lt"/>
              <a:buAutoNum type="arabicPeriod" startAt="81"/>
            </a:pPr>
            <a:endParaRPr lang="en-US" sz="1700" dirty="0"/>
          </a:p>
          <a:p>
            <a:pPr lvl="0">
              <a:buFont typeface="+mj-lt"/>
              <a:buAutoNum type="arabicPeriod" startAt="76"/>
            </a:pPr>
            <a:endParaRPr lang="en-US" sz="1700" dirty="0" smtClean="0"/>
          </a:p>
          <a:p>
            <a:pPr lvl="0">
              <a:buFont typeface="+mj-lt"/>
              <a:buAutoNum type="arabicPeriod" startAt="76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1937582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 dirty="0" smtClean="0"/>
              <a:t>Март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463040"/>
            <a:ext cx="9432100" cy="5157216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118"/>
            </a:pPr>
            <a:r>
              <a:rPr lang="en-US" sz="1700" dirty="0" smtClean="0"/>
              <a:t> </a:t>
            </a:r>
            <a:r>
              <a:rPr lang="sr-Cyrl-BA" sz="1700" dirty="0" smtClean="0"/>
              <a:t>Градивни </a:t>
            </a:r>
            <a:r>
              <a:rPr lang="sr-Cyrl-BA" sz="1700" dirty="0" smtClean="0"/>
              <a:t>придеви (обрада) 									ЈЕЗИК</a:t>
            </a:r>
          </a:p>
          <a:p>
            <a:pPr lvl="0">
              <a:buFont typeface="+mj-lt"/>
              <a:buAutoNum type="arabicPeriod" startAt="118"/>
            </a:pPr>
            <a:r>
              <a:rPr lang="sr-Cyrl-BA" sz="1700" dirty="0" smtClean="0"/>
              <a:t> Мирослав Антић, „Шта је највеће” (обрада) 					КЊИЖЕВНОСТ</a:t>
            </a:r>
          </a:p>
          <a:p>
            <a:pPr lvl="0">
              <a:buFont typeface="+mj-lt"/>
              <a:buAutoNum type="arabicPeriod" startAt="118"/>
            </a:pPr>
            <a:r>
              <a:rPr lang="sr-Cyrl-BA" sz="1700" dirty="0" smtClean="0"/>
              <a:t> Федерико Гарсија Лорка, „Луцкаста песма” (обрада) 		КЊИЖЕВНОСТ</a:t>
            </a:r>
          </a:p>
          <a:p>
            <a:pPr lvl="0">
              <a:buFont typeface="+mj-lt"/>
              <a:buAutoNum type="arabicPeriod" startAt="118"/>
            </a:pPr>
            <a:r>
              <a:rPr lang="sr-Cyrl-BA" sz="1700" dirty="0" smtClean="0"/>
              <a:t> Изражајно рецитовање песме „Шта је највеће”                          КЊИЖЕВНОСТ</a:t>
            </a:r>
          </a:p>
          <a:p>
            <a:pPr lvl="0">
              <a:buFont typeface="+mj-lt"/>
              <a:buAutoNum type="arabicPeriod" startAt="118"/>
            </a:pPr>
            <a:r>
              <a:rPr lang="sr-Cyrl-BA" sz="1700" dirty="0" smtClean="0"/>
              <a:t> Говорна и писмена вежба: Моја мајка                                          ЈЕЗИЧКА КУЛТУРА</a:t>
            </a:r>
          </a:p>
          <a:p>
            <a:pPr lvl="0">
              <a:buFont typeface="+mj-lt"/>
              <a:buAutoNum type="arabicPeriod" startAt="118"/>
            </a:pPr>
            <a:r>
              <a:rPr lang="sr-Cyrl-BA" sz="1700" dirty="0" smtClean="0"/>
              <a:t> Писање речце НЕ уз придеве (обрада)					       ЈЕЗИК</a:t>
            </a:r>
          </a:p>
          <a:p>
            <a:pPr lvl="0">
              <a:buFont typeface="+mj-lt"/>
              <a:buAutoNum type="arabicPeriod" startAt="118"/>
            </a:pPr>
            <a:r>
              <a:rPr lang="sr-Cyrl-BA" sz="1700" dirty="0" smtClean="0"/>
              <a:t> Род и број придева (обнављање) 						       ЈЕЗИК</a:t>
            </a:r>
          </a:p>
          <a:p>
            <a:pPr lvl="0">
              <a:buFont typeface="+mj-lt"/>
              <a:buAutoNum type="arabicPeriod" startAt="118"/>
            </a:pPr>
            <a:r>
              <a:rPr lang="sr-Cyrl-BA" sz="1700" dirty="0" smtClean="0"/>
              <a:t> Лектира: Јохана Шпири, „Хајди” (обрада)					КЊИЖЕВНОСТ </a:t>
            </a:r>
          </a:p>
          <a:p>
            <a:pPr lvl="0">
              <a:buFont typeface="+mj-lt"/>
              <a:buAutoNum type="arabicPeriod" startAt="118"/>
            </a:pPr>
            <a:r>
              <a:rPr lang="sr-Cyrl-BA" sz="1700" dirty="0" smtClean="0"/>
              <a:t> Лектира: Јохана Шпири, „Хајди” (обрада) 					КЊИЖЕВНОСТ</a:t>
            </a:r>
          </a:p>
          <a:p>
            <a:pPr lvl="0">
              <a:buFont typeface="+mj-lt"/>
              <a:buAutoNum type="arabicPeriod" startAt="118"/>
            </a:pPr>
            <a:r>
              <a:rPr lang="sr-Cyrl-BA" sz="1700" dirty="0" smtClean="0"/>
              <a:t> Лектира: Јохана Шпири, „Хајди” (утврђивање) 				</a:t>
            </a:r>
            <a:r>
              <a:rPr lang="sr-Cyrl-BA" sz="1700" dirty="0" smtClean="0"/>
              <a:t>КЊИЖЕВНОСТ</a:t>
            </a:r>
            <a:endParaRPr lang="en-US" sz="1700" dirty="0" smtClean="0"/>
          </a:p>
          <a:p>
            <a:pPr lvl="0">
              <a:buFont typeface="+mj-lt"/>
              <a:buAutoNum type="arabicPeriod" startAt="118"/>
            </a:pPr>
            <a:r>
              <a:rPr lang="sr-Cyrl-BA" sz="1700" dirty="0"/>
              <a:t>Придеви (утврђивање) 									       ЈЕЗИК</a:t>
            </a:r>
          </a:p>
          <a:p>
            <a:pPr lvl="0">
              <a:buFont typeface="+mj-lt"/>
              <a:buAutoNum type="arabicPeriod" startAt="118"/>
            </a:pPr>
            <a:r>
              <a:rPr lang="sr-Cyrl-BA" sz="1700" dirty="0"/>
              <a:t> </a:t>
            </a:r>
            <a:r>
              <a:rPr lang="sr-Cyrl-BA" sz="1700" dirty="0">
                <a:solidFill>
                  <a:srgbClr val="FF0000"/>
                </a:solidFill>
              </a:rPr>
              <a:t>Контролни задатак – придеви </a:t>
            </a:r>
            <a:r>
              <a:rPr lang="sr-Cyrl-BA" sz="1700" dirty="0"/>
              <a:t>(провера)			 		       ЈЕЗИЧКА КУЛТУРА</a:t>
            </a:r>
          </a:p>
          <a:p>
            <a:pPr lvl="0">
              <a:buFont typeface="+mj-lt"/>
              <a:buAutoNum type="arabicPeriod" startAt="118"/>
            </a:pPr>
            <a:endParaRPr lang="sr-Cyrl-BA" sz="1700" dirty="0" smtClean="0"/>
          </a:p>
          <a:p>
            <a:pPr marL="0" lvl="0" indent="0">
              <a:buNone/>
            </a:pPr>
            <a:endParaRPr lang="en-US" sz="1700" dirty="0"/>
          </a:p>
          <a:p>
            <a:pPr marL="0" lvl="0" indent="0">
              <a:buNone/>
            </a:pPr>
            <a:endParaRPr lang="en-US" sz="1700" dirty="0"/>
          </a:p>
          <a:p>
            <a:pPr lvl="0">
              <a:buFont typeface="+mj-lt"/>
              <a:buAutoNum type="arabicPeriod" startAt="116"/>
            </a:pPr>
            <a:endParaRPr lang="en-US" sz="1700" dirty="0" smtClean="0"/>
          </a:p>
          <a:p>
            <a:pPr lvl="0">
              <a:buFont typeface="+mj-lt"/>
              <a:buAutoNum type="arabicPeriod" startAt="116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737823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 dirty="0"/>
              <a:t>Април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463040"/>
            <a:ext cx="9432100" cy="5157216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130"/>
            </a:pPr>
            <a:r>
              <a:rPr lang="en-US" sz="1700" dirty="0" smtClean="0"/>
              <a:t> </a:t>
            </a:r>
            <a:r>
              <a:rPr lang="sr-Cyrl-BA" sz="1700" dirty="0" smtClean="0"/>
              <a:t>Лаза </a:t>
            </a:r>
            <a:r>
              <a:rPr lang="sr-Cyrl-BA" sz="1700" dirty="0" smtClean="0"/>
              <a:t>Лазић, „Суђење” (обрада) 							       КЊИЖЕВНОСТ</a:t>
            </a:r>
          </a:p>
          <a:p>
            <a:pPr lvl="0">
              <a:buFont typeface="+mj-lt"/>
              <a:buAutoNum type="arabicPeriod" startAt="130"/>
            </a:pPr>
            <a:r>
              <a:rPr lang="sr-Cyrl-BA" sz="1700" dirty="0" smtClean="0"/>
              <a:t> Лаза Лазић, „Суђење” (утврђивање) 						       КЊИЖЕВНОСТ</a:t>
            </a:r>
          </a:p>
          <a:p>
            <a:pPr>
              <a:buFont typeface="+mj-lt"/>
              <a:buAutoNum type="arabicPeriod" startAt="130"/>
            </a:pPr>
            <a:r>
              <a:rPr lang="sr-Cyrl-BA" sz="1700" dirty="0" smtClean="0"/>
              <a:t> Љубивоје Ршумовић, „Аждаја свом чеду тепа” (обрада) 	       КЊИЖЕВНОСТ</a:t>
            </a:r>
          </a:p>
          <a:p>
            <a:pPr lvl="0">
              <a:buFont typeface="+mj-lt"/>
              <a:buAutoNum type="arabicPeriod" startAt="130"/>
            </a:pPr>
            <a:r>
              <a:rPr lang="sr-Cyrl-BA" sz="1700" dirty="0" smtClean="0"/>
              <a:t> Речи које значе нешто умањено или увећано. 								Речи које се исто пишу, а различито значе (обнављање) 	       ЈЕЗИК</a:t>
            </a:r>
          </a:p>
          <a:p>
            <a:pPr lvl="0">
              <a:buFont typeface="+mj-lt"/>
              <a:buAutoNum type="arabicPeriod" startAt="130"/>
            </a:pPr>
            <a:r>
              <a:rPr lang="sr-Cyrl-BA" sz="1700" dirty="0" smtClean="0"/>
              <a:t> Народна епска песма „Орање Марка Краљевића” (обрада) КЊИЖЕВНОСТ</a:t>
            </a:r>
          </a:p>
          <a:p>
            <a:pPr lvl="0">
              <a:buFont typeface="+mj-lt"/>
              <a:buAutoNum type="arabicPeriod" startAt="130"/>
            </a:pPr>
            <a:r>
              <a:rPr lang="sr-Cyrl-BA" sz="1700" dirty="0" smtClean="0"/>
              <a:t> Народна епска песма „Орање Марка Краљевића” 					(утврђивање) 												 КЊИЖЕВНОСТ</a:t>
            </a:r>
          </a:p>
          <a:p>
            <a:pPr lvl="0">
              <a:buFont typeface="+mj-lt"/>
              <a:buAutoNum type="arabicPeriod" startAt="130"/>
            </a:pPr>
            <a:r>
              <a:rPr lang="sr-Cyrl-BA" sz="1700" dirty="0" smtClean="0"/>
              <a:t> Бројеви (обнављање) 									        ЈЕЗИК</a:t>
            </a:r>
          </a:p>
          <a:p>
            <a:pPr lvl="0">
              <a:buFont typeface="+mj-lt"/>
              <a:buAutoNum type="arabicPeriod" startAt="130"/>
            </a:pPr>
            <a:r>
              <a:rPr lang="sr-Cyrl-BA" sz="1700" dirty="0" smtClean="0"/>
              <a:t> Бранко Стевановић, „Занимање Марка Краљевића” (обрада) КЊИЖЕВНОСТ</a:t>
            </a:r>
          </a:p>
          <a:p>
            <a:pPr lvl="0">
              <a:buFont typeface="+mj-lt"/>
              <a:buAutoNum type="arabicPeriod" startAt="130"/>
            </a:pPr>
            <a:r>
              <a:rPr lang="sr-Cyrl-BA" sz="1700" dirty="0" smtClean="0"/>
              <a:t> Скраћенице (обрада) 									        ЈЕЗИК</a:t>
            </a:r>
          </a:p>
          <a:p>
            <a:pPr lvl="0">
              <a:buFont typeface="+mj-lt"/>
              <a:buAutoNum type="arabicPeriod" startAt="130"/>
            </a:pPr>
            <a:r>
              <a:rPr lang="sr-Cyrl-BA" sz="1700" dirty="0" smtClean="0"/>
              <a:t> Описујем лик Марка Краљевића (вежбање) 					ЈЕЗИЧКА КУЛТУРА </a:t>
            </a:r>
          </a:p>
          <a:p>
            <a:pPr lvl="0">
              <a:buFont typeface="+mj-lt"/>
              <a:buAutoNum type="arabicPeriod" startAt="130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22437626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97536"/>
            <a:ext cx="8911687" cy="633984"/>
          </a:xfrm>
        </p:spPr>
        <p:txBody>
          <a:bodyPr>
            <a:normAutofit fontScale="90000"/>
          </a:bodyPr>
          <a:lstStyle/>
          <a:p>
            <a:r>
              <a:rPr lang="sr-Cyrl-RS" sz="4000" dirty="0" smtClean="0"/>
              <a:t>Април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731520"/>
            <a:ext cx="9432100" cy="603504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ru-RU" sz="1700" dirty="0" smtClean="0"/>
          </a:p>
          <a:p>
            <a:pPr lvl="0">
              <a:buFont typeface="+mj-lt"/>
              <a:buAutoNum type="arabicPeriod" startAt="140"/>
            </a:pPr>
            <a:r>
              <a:rPr lang="ru-RU" sz="1700" dirty="0"/>
              <a:t> </a:t>
            </a:r>
            <a:r>
              <a:rPr lang="sr-Cyrl-BA" sz="1700" dirty="0" smtClean="0"/>
              <a:t>Допуњавам реченице (обрада)						                ЈЕЗИК</a:t>
            </a:r>
          </a:p>
          <a:p>
            <a:pPr lvl="0">
              <a:buFont typeface="+mj-lt"/>
              <a:buAutoNum type="arabicPeriod" startAt="140"/>
            </a:pPr>
            <a:r>
              <a:rPr lang="sr-Cyrl-BA" sz="1700" dirty="0" smtClean="0"/>
              <a:t> Скраћујем реченице (обрада) 							        ЈЕЗИК</a:t>
            </a:r>
          </a:p>
          <a:p>
            <a:pPr>
              <a:buFont typeface="+mj-lt"/>
              <a:buAutoNum type="arabicPeriod" startAt="140"/>
            </a:pPr>
            <a:r>
              <a:rPr lang="sr-Cyrl-BA" sz="1700" dirty="0" smtClean="0"/>
              <a:t> Одређујем врсте речи у реченицама (утврђивање) 			ЈЕЗИК			</a:t>
            </a:r>
          </a:p>
          <a:p>
            <a:pPr lvl="0">
              <a:buFont typeface="+mj-lt"/>
              <a:buAutoNum type="arabicPeriod" startAt="140"/>
            </a:pPr>
            <a:r>
              <a:rPr lang="sr-Cyrl-BA" sz="1700" dirty="0" smtClean="0"/>
              <a:t> Oskar Vajld, „Sebični džin” (obrada) 							КЊИЖЕВНОСТ</a:t>
            </a:r>
          </a:p>
          <a:p>
            <a:pPr lvl="0">
              <a:buFont typeface="+mj-lt"/>
              <a:buAutoNum type="arabicPeriod" startAt="140"/>
            </a:pPr>
            <a:r>
              <a:rPr lang="sr-Cyrl-BA" sz="1700" dirty="0" smtClean="0"/>
              <a:t> Oskar Vajld, „Sebični džin” (obrada) 							КЊИЖЕВНОСТ</a:t>
            </a:r>
          </a:p>
          <a:p>
            <a:pPr lvl="0">
              <a:buFont typeface="+mj-lt"/>
              <a:buAutoNum type="arabicPeriod" startAt="140"/>
            </a:pPr>
            <a:r>
              <a:rPr lang="sr-Cyrl-BA" sz="1700" dirty="0" smtClean="0"/>
              <a:t> Oskar Vajld, „Sebični džin” (utvrđivanje) 						КЊИЖЕВНОСТ</a:t>
            </a:r>
          </a:p>
          <a:p>
            <a:pPr>
              <a:buFont typeface="+mj-lt"/>
              <a:buAutoNum type="arabicPeriod" startAt="140"/>
            </a:pPr>
            <a:r>
              <a:rPr lang="sr-Cyrl-BA" sz="1700" dirty="0" smtClean="0"/>
              <a:t> Врсте речи (обнављање) 			                                             ЈЕЗИК</a:t>
            </a:r>
          </a:p>
          <a:p>
            <a:pPr>
              <a:buFont typeface="+mj-lt"/>
              <a:buAutoNum type="arabicPeriod" startAt="140"/>
            </a:pPr>
            <a:r>
              <a:rPr lang="sr-Cyrl-BA" sz="1700" dirty="0" smtClean="0">
                <a:solidFill>
                  <a:srgbClr val="FF0000"/>
                </a:solidFill>
              </a:rPr>
              <a:t> Контролни задатак – врсте речи </a:t>
            </a:r>
            <a:r>
              <a:rPr lang="sr-Cyrl-BA" sz="1700" dirty="0" smtClean="0"/>
              <a:t>(провера) </a:t>
            </a:r>
            <a:r>
              <a:rPr lang="sr-Cyrl-BA" sz="1700" dirty="0" smtClean="0">
                <a:solidFill>
                  <a:srgbClr val="FF0000"/>
                </a:solidFill>
              </a:rPr>
              <a:t>										(именице, личне заменице, придеви, бројеви, глаголи)</a:t>
            </a:r>
            <a:r>
              <a:rPr lang="sr-Cyrl-BA" sz="1700" dirty="0" smtClean="0"/>
              <a:t> 		ЈЕЗИК</a:t>
            </a:r>
          </a:p>
          <a:p>
            <a:pPr lvl="0">
              <a:buFont typeface="+mj-lt"/>
              <a:buAutoNum type="arabicPeriod" startAt="140"/>
            </a:pPr>
            <a:r>
              <a:rPr lang="sr-Cyrl-BA" sz="1700" dirty="0" smtClean="0"/>
              <a:t> Мењам крај приче „Себични џин”                                                   ЈЕЗИЧКА КУЛТУРА</a:t>
            </a:r>
          </a:p>
          <a:p>
            <a:pPr lvl="0">
              <a:buFont typeface="+mj-lt"/>
              <a:buAutoNum type="arabicPeriod" startAt="140"/>
            </a:pPr>
            <a:r>
              <a:rPr lang="sr-Cyrl-BA" sz="1700" dirty="0" smtClean="0"/>
              <a:t> Реченице (утврђивање) 								               </a:t>
            </a:r>
            <a:r>
              <a:rPr lang="sr-Cyrl-BA" sz="1700" dirty="0" smtClean="0"/>
              <a:t>ЈЕЗИК</a:t>
            </a:r>
            <a:endParaRPr lang="en-US" sz="1700" dirty="0" smtClean="0"/>
          </a:p>
          <a:p>
            <a:pPr lvl="0">
              <a:buFont typeface="+mj-lt"/>
              <a:buAutoNum type="arabicPeriod" startAt="140"/>
            </a:pPr>
            <a:r>
              <a:rPr lang="en-US" sz="1700" dirty="0"/>
              <a:t> </a:t>
            </a:r>
            <a:r>
              <a:rPr lang="sr-Cyrl-BA" sz="1700" dirty="0"/>
              <a:t>Час у природи: пролећни изазов        					               ЈЕЗИЧКА КУЛТУРА</a:t>
            </a:r>
            <a:endParaRPr lang="sr-Cyrl-BA" sz="1700" dirty="0" smtClean="0"/>
          </a:p>
          <a:p>
            <a:pPr lvl="0">
              <a:buFont typeface="+mj-lt"/>
              <a:buAutoNum type="arabicPeriod" startAt="124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17692465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 dirty="0" smtClean="0"/>
              <a:t>Мај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463040"/>
            <a:ext cx="9432100" cy="515721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sr-Cyrl-BA" sz="1700" dirty="0" smtClean="0"/>
          </a:p>
          <a:p>
            <a:pPr>
              <a:buFont typeface="+mj-lt"/>
              <a:buAutoNum type="arabicPeriod" startAt="151"/>
            </a:pPr>
            <a:r>
              <a:rPr lang="sr-Cyrl-BA" sz="1700" dirty="0" smtClean="0"/>
              <a:t> Описујем природу: Кад пролеће загосподари природом 	ЈЕЗИЧКА КУЛТУРА</a:t>
            </a:r>
          </a:p>
          <a:p>
            <a:pPr lvl="0">
              <a:buFont typeface="+mj-lt"/>
              <a:buAutoNum type="arabicPeriod" startAt="151"/>
            </a:pPr>
            <a:r>
              <a:rPr lang="sr-Cyrl-BA" sz="1700" dirty="0" smtClean="0"/>
              <a:t> Да обновим своје знање о реченицама (вежбање)			 ЈЕЗИК</a:t>
            </a:r>
          </a:p>
          <a:p>
            <a:pPr lvl="0">
              <a:buFont typeface="+mj-lt"/>
              <a:buAutoNum type="arabicPeriod" startAt="151"/>
            </a:pPr>
            <a:r>
              <a:rPr lang="sr-Cyrl-BA" sz="1700" dirty="0" smtClean="0"/>
              <a:t> Народна бајка „Чардак ни на небу ни на земљи” (обрада) 	 КЊИЖЕВНОСТ</a:t>
            </a:r>
          </a:p>
          <a:p>
            <a:pPr lvl="0">
              <a:buFont typeface="+mj-lt"/>
              <a:buAutoNum type="arabicPeriod" startAt="151"/>
            </a:pPr>
            <a:r>
              <a:rPr lang="sr-Cyrl-BA" sz="1700" dirty="0" smtClean="0"/>
              <a:t> Народна бајка „Чардак ни на небу ни на земљи” (обрада) 	 КЊИЖЕВНОСТ</a:t>
            </a:r>
          </a:p>
          <a:p>
            <a:pPr lvl="0">
              <a:buFont typeface="+mj-lt"/>
              <a:buAutoNum type="arabicPeriod" startAt="151"/>
            </a:pPr>
            <a:r>
              <a:rPr lang="sr-Cyrl-BA" sz="1700" dirty="0" smtClean="0"/>
              <a:t> Народна бајка „Чардак ни на небу ни на земљи” (утврђивање) КЊИЖЕВНОСТ</a:t>
            </a:r>
          </a:p>
          <a:p>
            <a:pPr>
              <a:buFont typeface="+mj-lt"/>
              <a:buAutoNum type="arabicPeriod" startAt="151"/>
            </a:pPr>
            <a:r>
              <a:rPr lang="sr-Cyrl-BA" sz="1700" dirty="0" smtClean="0"/>
              <a:t> Проширујем реченице различитим врстама речи (вежбање) 	  ЈЕЗИК</a:t>
            </a:r>
          </a:p>
          <a:p>
            <a:pPr>
              <a:buFont typeface="+mj-lt"/>
              <a:buAutoNum type="arabicPeriod" startAt="151"/>
            </a:pPr>
            <a:r>
              <a:rPr lang="sr-Cyrl-BA" sz="1700" dirty="0" smtClean="0"/>
              <a:t> Народна бајка, „Баш-Челик” (обрада) 					         КЊИЖЕВНОСТ</a:t>
            </a:r>
          </a:p>
          <a:p>
            <a:pPr>
              <a:buFont typeface="+mj-lt"/>
              <a:buAutoNum type="arabicPeriod" startAt="151"/>
            </a:pPr>
            <a:r>
              <a:rPr lang="sr-Cyrl-BA" sz="1700" dirty="0" smtClean="0"/>
              <a:t> Народна бајка, „Баш-Челик” (обрада) 					         КЊИЖЕВНОСТ</a:t>
            </a:r>
          </a:p>
          <a:p>
            <a:pPr marL="0" indent="0">
              <a:buNone/>
            </a:pPr>
            <a:endParaRPr lang="ru-RU" sz="1700" dirty="0"/>
          </a:p>
          <a:p>
            <a:pPr>
              <a:buFont typeface="+mj-lt"/>
              <a:buAutoNum type="arabicPeriod" startAt="150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26014529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 smtClean="0"/>
              <a:t>Мај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463040"/>
            <a:ext cx="9432100" cy="3927826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 startAt="159"/>
            </a:pPr>
            <a:r>
              <a:rPr lang="ru-RU" sz="1700" dirty="0"/>
              <a:t> </a:t>
            </a:r>
            <a:r>
              <a:rPr lang="sr-Cyrl-BA" sz="1700" dirty="0"/>
              <a:t>Народна бајка, „Баш-Челик” (утврђивање) 				     </a:t>
            </a:r>
            <a:r>
              <a:rPr lang="sr-Cyrl-BA" sz="1700" dirty="0" smtClean="0"/>
              <a:t>КЊИЖЕВНОСТ</a:t>
            </a:r>
            <a:endParaRPr lang="sr-Cyrl-BA" sz="1700" dirty="0"/>
          </a:p>
          <a:p>
            <a:pPr>
              <a:buFont typeface="+mj-lt"/>
              <a:buAutoNum type="arabicPeriod" startAt="159"/>
            </a:pPr>
            <a:r>
              <a:rPr lang="sr-Cyrl-BA" sz="1700" dirty="0"/>
              <a:t> Народна бајка (утврђивање) 							     </a:t>
            </a:r>
            <a:r>
              <a:rPr lang="sr-Cyrl-BA" sz="1700" dirty="0" smtClean="0"/>
              <a:t>КЊИЖЕВНОСТ</a:t>
            </a:r>
            <a:endParaRPr lang="en-US" sz="1700" dirty="0" smtClean="0"/>
          </a:p>
          <a:p>
            <a:pPr lvl="0">
              <a:buFont typeface="+mj-lt"/>
              <a:buAutoNum type="arabicPeriod" startAt="159"/>
            </a:pPr>
            <a:r>
              <a:rPr lang="en-US" sz="1700" dirty="0" smtClean="0"/>
              <a:t> </a:t>
            </a:r>
            <a:r>
              <a:rPr lang="sr-Cyrl-BA" sz="1700" dirty="0" smtClean="0"/>
              <a:t>Григор </a:t>
            </a:r>
            <a:r>
              <a:rPr lang="sr-Cyrl-BA" sz="1700" dirty="0" smtClean="0"/>
              <a:t>Витез, „Какве је боје поток” (обрада) 				     КЊИЖЕВНОСТ</a:t>
            </a:r>
          </a:p>
          <a:p>
            <a:pPr lvl="0">
              <a:buFont typeface="+mj-lt"/>
              <a:buAutoNum type="arabicPeriod" startAt="159"/>
            </a:pPr>
            <a:r>
              <a:rPr lang="sr-Cyrl-BA" sz="1700" dirty="0" smtClean="0"/>
              <a:t> Писмена вежба: Поток ми је испричао                                     </a:t>
            </a:r>
            <a:r>
              <a:rPr lang="sr-Cyrl-BA" sz="1700" dirty="0" smtClean="0"/>
              <a:t>ЈЕЗИЧКА </a:t>
            </a:r>
            <a:r>
              <a:rPr lang="sr-Cyrl-BA" sz="1700" dirty="0" smtClean="0"/>
              <a:t>КУЛТУРА</a:t>
            </a:r>
          </a:p>
          <a:p>
            <a:pPr>
              <a:buFont typeface="+mj-lt"/>
              <a:buAutoNum type="arabicPeriod" startAt="159"/>
            </a:pPr>
            <a:r>
              <a:rPr lang="sr-Cyrl-BA" sz="1700" dirty="0" smtClean="0"/>
              <a:t> Значења речи (утврђивање) 								     ЈЕЗИК</a:t>
            </a:r>
          </a:p>
          <a:p>
            <a:pPr lvl="0">
              <a:buFont typeface="+mj-lt"/>
              <a:buAutoNum type="arabicPeriod" startAt="159"/>
            </a:pPr>
            <a:r>
              <a:rPr lang="sr-Cyrl-BA" sz="1700" dirty="0" smtClean="0"/>
              <a:t> Kњижевност и филм (обрада) 							     КЊИЖЕВНОСТ</a:t>
            </a:r>
          </a:p>
          <a:p>
            <a:pPr lvl="0">
              <a:buFont typeface="+mj-lt"/>
              <a:buAutoNum type="arabicPeriod" startAt="159"/>
            </a:pPr>
            <a:r>
              <a:rPr lang="sr-Cyrl-BA" sz="1700" dirty="0" smtClean="0"/>
              <a:t> Kњижевност и филм (утврђивање) 						     КЊИЖЕВНОСТ</a:t>
            </a:r>
          </a:p>
          <a:p>
            <a:pPr lvl="0">
              <a:buFont typeface="+mj-lt"/>
              <a:buAutoNum type="arabicPeriod" startAt="159"/>
            </a:pPr>
            <a:r>
              <a:rPr lang="sr-Cyrl-BA" sz="1700" dirty="0" smtClean="0"/>
              <a:t> Формирамо породице речи (вежбање) 					    </a:t>
            </a:r>
            <a:r>
              <a:rPr lang="en-US" sz="1700" dirty="0" smtClean="0"/>
              <a:t> </a:t>
            </a:r>
            <a:r>
              <a:rPr lang="sr-Cyrl-BA" sz="1700" dirty="0" smtClean="0"/>
              <a:t>ЈЕЗИК</a:t>
            </a:r>
            <a:endParaRPr lang="sr-Cyrl-BA" sz="1700" dirty="0" smtClean="0"/>
          </a:p>
          <a:p>
            <a:pPr marL="0" lvl="0" indent="0">
              <a:buNone/>
            </a:pPr>
            <a:endParaRPr lang="sr-Cyrl-BA" sz="1700" dirty="0" smtClean="0"/>
          </a:p>
          <a:p>
            <a:pPr lvl="0">
              <a:buFont typeface="+mj-lt"/>
              <a:buAutoNum type="arabicPeriod" startAt="159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3207272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04818"/>
          </a:xfrm>
        </p:spPr>
        <p:txBody>
          <a:bodyPr/>
          <a:lstStyle/>
          <a:p>
            <a:r>
              <a:rPr lang="sr-Cyrl-RS" smtClean="0">
                <a:solidFill>
                  <a:schemeClr val="accent1"/>
                </a:solidFill>
              </a:rPr>
              <a:t>Уџбеници за српски језик</a:t>
            </a:r>
            <a:endParaRPr lang="en-US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682496"/>
            <a:ext cx="8915400" cy="4228726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sr-Cyrl-RS" smtClean="0"/>
              <a:t>Светлана Јоксимовић, „Српски </a:t>
            </a:r>
            <a:r>
              <a:rPr lang="sr-Cyrl-RS"/>
              <a:t>језик </a:t>
            </a:r>
            <a:r>
              <a:rPr lang="sr-Cyrl-RS" smtClean="0"/>
              <a:t>3. </a:t>
            </a:r>
            <a:r>
              <a:rPr lang="sr-Cyrl-RS" b="1" smtClean="0"/>
              <a:t>Читанка</a:t>
            </a:r>
            <a:r>
              <a:rPr lang="sr-Cyrl-RS" smtClean="0"/>
              <a:t> за трећи разред основне школе</a:t>
            </a:r>
            <a:r>
              <a:rPr lang="sr-Cyrl-BA" smtClean="0"/>
              <a:t>”</a:t>
            </a:r>
            <a:r>
              <a:rPr lang="sr-Cyrl-RS" smtClean="0"/>
              <a:t>, </a:t>
            </a:r>
            <a:r>
              <a:rPr lang="sr-Cyrl-RS"/>
              <a:t>Фреска, Београд </a:t>
            </a:r>
            <a:r>
              <a:rPr lang="sr-Cyrl-RS" smtClean="0"/>
              <a:t>2020.</a:t>
            </a:r>
          </a:p>
          <a:p>
            <a:pPr>
              <a:buFont typeface="+mj-lt"/>
              <a:buAutoNum type="arabicPeriod"/>
            </a:pPr>
            <a:r>
              <a:rPr lang="sr-Cyrl-RS"/>
              <a:t>Светлана Јоксимовић, </a:t>
            </a:r>
            <a:r>
              <a:rPr lang="sr-Cyrl-RS" smtClean="0"/>
              <a:t>„Српски </a:t>
            </a:r>
            <a:r>
              <a:rPr lang="sr-Cyrl-RS"/>
              <a:t>језик </a:t>
            </a:r>
            <a:r>
              <a:rPr lang="sr-Cyrl-RS" smtClean="0"/>
              <a:t>3. </a:t>
            </a:r>
            <a:r>
              <a:rPr lang="sr-Cyrl-RS" b="1" smtClean="0"/>
              <a:t>Граматика</a:t>
            </a:r>
            <a:r>
              <a:rPr lang="sr-Cyrl-RS" smtClean="0"/>
              <a:t>. Уџбеник за </a:t>
            </a:r>
            <a:r>
              <a:rPr lang="sr-Cyrl-RS"/>
              <a:t>трећи разред основне школе”, Фреска, Београд 2020</a:t>
            </a:r>
            <a:r>
              <a:rPr lang="sr-Cyrl-RS" smtClean="0"/>
              <a:t>.</a:t>
            </a:r>
          </a:p>
          <a:p>
            <a:pPr>
              <a:buFont typeface="+mj-lt"/>
              <a:buAutoNum type="arabicPeriod"/>
            </a:pPr>
            <a:r>
              <a:rPr lang="sr-Cyrl-RS"/>
              <a:t>Светлана Јоксимовић, </a:t>
            </a:r>
            <a:r>
              <a:rPr lang="sr-Cyrl-RS" smtClean="0"/>
              <a:t>„Српски </a:t>
            </a:r>
            <a:r>
              <a:rPr lang="sr-Cyrl-RS"/>
              <a:t>језик </a:t>
            </a:r>
            <a:r>
              <a:rPr lang="sr-Cyrl-RS" smtClean="0"/>
              <a:t>3. </a:t>
            </a:r>
            <a:r>
              <a:rPr lang="sr-Cyrl-RS" b="1" smtClean="0"/>
              <a:t>Радна свеска </a:t>
            </a:r>
            <a:r>
              <a:rPr lang="sr-Cyrl-RS" smtClean="0"/>
              <a:t>за </a:t>
            </a:r>
            <a:r>
              <a:rPr lang="sr-Cyrl-RS"/>
              <a:t>трећи разред основне школе”, Фреска, Београд 2020.</a:t>
            </a:r>
          </a:p>
          <a:p>
            <a:pPr>
              <a:buFont typeface="+mj-lt"/>
              <a:buAutoNum type="arabicPeriod"/>
            </a:pPr>
            <a:endParaRPr lang="sr-Cyrl-RS"/>
          </a:p>
          <a:p>
            <a:pPr>
              <a:buFont typeface="+mj-lt"/>
              <a:buAutoNum type="arabicPeriod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728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 smtClean="0"/>
              <a:t>Јун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6096" y="1262872"/>
            <a:ext cx="9905009" cy="5595127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167"/>
            </a:pPr>
            <a:r>
              <a:rPr lang="en-US" sz="1700" dirty="0" smtClean="0">
                <a:solidFill>
                  <a:srgbClr val="0070C0"/>
                </a:solidFill>
              </a:rPr>
              <a:t> </a:t>
            </a:r>
            <a:r>
              <a:rPr lang="sr-Cyrl-BA" sz="1700" dirty="0" smtClean="0">
                <a:solidFill>
                  <a:srgbClr val="0070C0"/>
                </a:solidFill>
              </a:rPr>
              <a:t>Лектира</a:t>
            </a:r>
            <a:r>
              <a:rPr lang="sr-Cyrl-BA" sz="1700" dirty="0">
                <a:solidFill>
                  <a:srgbClr val="0070C0"/>
                </a:solidFill>
              </a:rPr>
              <a:t>: Бранко Ћопић, „Доживљаји мачка Тоше” </a:t>
            </a:r>
            <a:r>
              <a:rPr lang="sr-Cyrl-BA" sz="1700" dirty="0"/>
              <a:t>(обрада)  </a:t>
            </a:r>
            <a:r>
              <a:rPr lang="en-US" sz="1700" dirty="0" smtClean="0"/>
              <a:t>         </a:t>
            </a:r>
            <a:r>
              <a:rPr lang="sr-Cyrl-BA" sz="1700" dirty="0" smtClean="0"/>
              <a:t>КЊИЖЕВНОСТ</a:t>
            </a:r>
            <a:endParaRPr lang="sr-Cyrl-BA" sz="1700" dirty="0"/>
          </a:p>
          <a:p>
            <a:pPr lvl="0">
              <a:buFont typeface="+mj-lt"/>
              <a:buAutoNum type="arabicPeriod" startAt="167"/>
            </a:pPr>
            <a:r>
              <a:rPr lang="sr-Cyrl-BA" sz="1700" dirty="0"/>
              <a:t> </a:t>
            </a:r>
            <a:r>
              <a:rPr lang="sr-Cyrl-BA" sz="1700" dirty="0">
                <a:solidFill>
                  <a:srgbClr val="0070C0"/>
                </a:solidFill>
              </a:rPr>
              <a:t>Лектира: Бранко Ћопић, „Доживљаји мачка Тоше” </a:t>
            </a:r>
            <a:r>
              <a:rPr lang="sr-Cyrl-BA" sz="1700" dirty="0"/>
              <a:t>(утврђивање) </a:t>
            </a:r>
            <a:r>
              <a:rPr lang="en-US" sz="1700" dirty="0" smtClean="0"/>
              <a:t>   </a:t>
            </a:r>
            <a:r>
              <a:rPr lang="sr-Cyrl-BA" sz="1700" dirty="0" smtClean="0"/>
              <a:t>КЊИЖЕВНОСТ</a:t>
            </a:r>
            <a:endParaRPr lang="sr-Cyrl-BA" sz="1700" dirty="0"/>
          </a:p>
          <a:p>
            <a:pPr lvl="0">
              <a:buFont typeface="+mj-lt"/>
              <a:buAutoNum type="arabicPeriod" startAt="167"/>
            </a:pPr>
            <a:r>
              <a:rPr lang="sr-Cyrl-BA" sz="1700" dirty="0"/>
              <a:t> Планирам и разумем текст (утврђивање)                                   </a:t>
            </a:r>
            <a:r>
              <a:rPr lang="en-US" sz="1700" dirty="0" smtClean="0"/>
              <a:t>      </a:t>
            </a:r>
            <a:r>
              <a:rPr lang="sr-Cyrl-BA" sz="1700" dirty="0" smtClean="0"/>
              <a:t>ЈЕЗИЧКА </a:t>
            </a:r>
            <a:r>
              <a:rPr lang="sr-Cyrl-BA" sz="1700" dirty="0"/>
              <a:t>КУЛТУРА</a:t>
            </a:r>
          </a:p>
          <a:p>
            <a:pPr lvl="0">
              <a:buFont typeface="+mj-lt"/>
              <a:buAutoNum type="arabicPeriod" startAt="167"/>
            </a:pPr>
            <a:r>
              <a:rPr lang="sr-Cyrl-BA" sz="1700" dirty="0"/>
              <a:t> Говорна вежба: „Смишљам и причам приче” 	                    </a:t>
            </a:r>
            <a:r>
              <a:rPr lang="en-US" sz="1700" dirty="0" smtClean="0"/>
              <a:t>      </a:t>
            </a:r>
            <a:r>
              <a:rPr lang="sr-Cyrl-BA" sz="1700" dirty="0" smtClean="0"/>
              <a:t>ЈЕЗИЧКА КУЛТУРА</a:t>
            </a:r>
            <a:endParaRPr lang="en-US" sz="1700" dirty="0" smtClean="0"/>
          </a:p>
          <a:p>
            <a:pPr lvl="0">
              <a:buFont typeface="+mj-lt"/>
              <a:buAutoNum type="arabicPeriod" startAt="167"/>
            </a:pPr>
            <a:r>
              <a:rPr lang="sr-Cyrl-BA" sz="1700" dirty="0" smtClean="0"/>
              <a:t>Jovanka </a:t>
            </a:r>
            <a:r>
              <a:rPr lang="sr-Cyrl-BA" sz="1700" dirty="0" smtClean="0"/>
              <a:t>Jorgačević, „Nikad dva dobra” (обрада) 			</a:t>
            </a:r>
            <a:r>
              <a:rPr lang="en-US" sz="1700" dirty="0" smtClean="0"/>
              <a:t>              </a:t>
            </a:r>
            <a:r>
              <a:rPr lang="sr-Cyrl-BA" sz="1700" dirty="0" smtClean="0"/>
              <a:t>КЊИЖЕВНОСТ</a:t>
            </a:r>
            <a:endParaRPr lang="sr-Cyrl-BA" sz="1700" dirty="0" smtClean="0"/>
          </a:p>
          <a:p>
            <a:pPr lvl="0">
              <a:buFont typeface="+mj-lt"/>
              <a:buAutoNum type="arabicPeriod" startAt="167"/>
            </a:pPr>
            <a:r>
              <a:rPr lang="sr-Cyrl-BA" sz="1700" dirty="0" smtClean="0"/>
              <a:t> Jovanka Jorgačević, „Nikad dva dobra” (обрада) 			</a:t>
            </a:r>
            <a:r>
              <a:rPr lang="en-US" sz="1700" dirty="0" smtClean="0"/>
              <a:t>              </a:t>
            </a:r>
            <a:r>
              <a:rPr lang="sr-Cyrl-BA" sz="1700" dirty="0" smtClean="0"/>
              <a:t>КЊИЖЕВНОСТ</a:t>
            </a:r>
            <a:endParaRPr lang="sr-Cyrl-BA" sz="1700" dirty="0" smtClean="0"/>
          </a:p>
          <a:p>
            <a:pPr lvl="0">
              <a:buFont typeface="+mj-lt"/>
              <a:buAutoNum type="arabicPeriod" startAt="167"/>
            </a:pPr>
            <a:r>
              <a:rPr lang="sr-Cyrl-BA" sz="1700" dirty="0" smtClean="0"/>
              <a:t> Систематизација реченица и врста речи					</a:t>
            </a:r>
            <a:r>
              <a:rPr lang="en-US" sz="1700" dirty="0" smtClean="0"/>
              <a:t>                     </a:t>
            </a:r>
            <a:r>
              <a:rPr lang="sr-Cyrl-BA" sz="1700" dirty="0" smtClean="0"/>
              <a:t>ЈЕЗИК</a:t>
            </a:r>
            <a:endParaRPr lang="sr-Cyrl-BA" sz="1700" dirty="0" smtClean="0"/>
          </a:p>
          <a:p>
            <a:pPr lvl="0">
              <a:buFont typeface="+mj-lt"/>
              <a:buAutoNum type="arabicPeriod" startAt="167"/>
            </a:pPr>
            <a:r>
              <a:rPr lang="sr-Cyrl-BA" sz="1700" dirty="0" smtClean="0"/>
              <a:t> Посета циркусу – говорна и писмена вежба                  	</a:t>
            </a:r>
            <a:r>
              <a:rPr lang="en-US" sz="1700" dirty="0" smtClean="0"/>
              <a:t>           </a:t>
            </a:r>
            <a:r>
              <a:rPr lang="sr-Cyrl-BA" sz="1700" dirty="0" smtClean="0"/>
              <a:t>ЈЕЗИЧКА </a:t>
            </a:r>
            <a:r>
              <a:rPr lang="sr-Cyrl-BA" sz="1700" dirty="0" smtClean="0"/>
              <a:t>КУЛТУРА</a:t>
            </a:r>
          </a:p>
          <a:p>
            <a:pPr>
              <a:buFont typeface="+mj-lt"/>
              <a:buAutoNum type="arabicPeriod" startAt="167"/>
            </a:pPr>
            <a:r>
              <a:rPr lang="sr-Cyrl-BA" sz="1700" dirty="0" smtClean="0"/>
              <a:t> Утврђивање градива из књижевности						</a:t>
            </a:r>
            <a:r>
              <a:rPr lang="en-US" sz="1700" dirty="0" smtClean="0"/>
              <a:t>               </a:t>
            </a:r>
            <a:r>
              <a:rPr lang="sr-Cyrl-BA" sz="1700" dirty="0" smtClean="0"/>
              <a:t>КЊИЖЕВНОСТ</a:t>
            </a:r>
            <a:endParaRPr lang="sr-Cyrl-BA" sz="1700" dirty="0" smtClean="0"/>
          </a:p>
          <a:p>
            <a:pPr>
              <a:buFont typeface="+mj-lt"/>
              <a:buAutoNum type="arabicPeriod" startAt="167"/>
            </a:pPr>
            <a:r>
              <a:rPr lang="sr-Cyrl-BA" sz="1700" dirty="0" smtClean="0"/>
              <a:t> Да проверим своје знање о текстовима из Читанке (обнављење) </a:t>
            </a:r>
            <a:r>
              <a:rPr lang="en-US" sz="1700" dirty="0" smtClean="0"/>
              <a:t>  </a:t>
            </a:r>
            <a:r>
              <a:rPr lang="sr-Cyrl-BA" sz="1700" dirty="0" smtClean="0"/>
              <a:t>КЊИЖЕВНОСТ</a:t>
            </a:r>
            <a:endParaRPr lang="sr-Cyrl-BA" sz="1700" dirty="0" smtClean="0"/>
          </a:p>
          <a:p>
            <a:pPr lvl="0">
              <a:buFont typeface="+mj-lt"/>
              <a:buAutoNum type="arabicPeriod" startAt="167"/>
            </a:pPr>
            <a:r>
              <a:rPr lang="sr-Cyrl-BA" sz="1700" dirty="0" smtClean="0"/>
              <a:t> Драматизација текста „Nikad dva dobra” (утврђивање) 		</a:t>
            </a:r>
            <a:r>
              <a:rPr lang="en-US" sz="1700" dirty="0" smtClean="0"/>
              <a:t>        </a:t>
            </a:r>
            <a:r>
              <a:rPr lang="sr-Cyrl-BA" sz="1700" dirty="0" smtClean="0"/>
              <a:t>КЊИЖЕВНОСТ </a:t>
            </a:r>
            <a:r>
              <a:rPr lang="sr-Cyrl-BA" sz="1700" dirty="0" smtClean="0"/>
              <a:t>	</a:t>
            </a:r>
          </a:p>
          <a:p>
            <a:pPr lvl="0">
              <a:buFont typeface="+mj-lt"/>
              <a:buAutoNum type="arabicPeriod" startAt="167"/>
            </a:pPr>
            <a:r>
              <a:rPr lang="sr-Cyrl-BA" sz="1700" dirty="0" smtClean="0"/>
              <a:t> </a:t>
            </a:r>
            <a:r>
              <a:rPr lang="sr-Cyrl-BA" sz="1700" dirty="0" smtClean="0">
                <a:solidFill>
                  <a:srgbClr val="FF0000"/>
                </a:solidFill>
              </a:rPr>
              <a:t>Годишња провера знања</a:t>
            </a:r>
            <a:r>
              <a:rPr lang="sr-Cyrl-BA" sz="1700" dirty="0" smtClean="0"/>
              <a:t> (контролни задатак) 	              </a:t>
            </a:r>
            <a:r>
              <a:rPr lang="en-US" sz="1700" dirty="0" smtClean="0"/>
              <a:t>           </a:t>
            </a:r>
            <a:r>
              <a:rPr lang="sr-Cyrl-BA" sz="1700" dirty="0" smtClean="0"/>
              <a:t> </a:t>
            </a:r>
            <a:r>
              <a:rPr lang="sr-Cyrl-BA" sz="1700" dirty="0" smtClean="0"/>
              <a:t>ЈЕЗИЧКА КУЛТУРА</a:t>
            </a:r>
          </a:p>
          <a:p>
            <a:pPr lvl="0">
              <a:buFont typeface="+mj-lt"/>
              <a:buAutoNum type="arabicPeriod" startAt="167"/>
            </a:pPr>
            <a:r>
              <a:rPr lang="sr-Cyrl-BA" sz="1700" dirty="0" smtClean="0"/>
              <a:t> Анализа годишњег теста (утврђивање) 					</a:t>
            </a:r>
            <a:r>
              <a:rPr lang="en-US" sz="1700" dirty="0" smtClean="0"/>
              <a:t>           </a:t>
            </a:r>
            <a:r>
              <a:rPr lang="sr-Cyrl-BA" sz="1700" dirty="0" smtClean="0"/>
              <a:t>ЈЕЗИЧКА </a:t>
            </a:r>
            <a:r>
              <a:rPr lang="sr-Cyrl-BA" sz="1700" dirty="0" smtClean="0"/>
              <a:t>КУЛТУРА</a:t>
            </a:r>
          </a:p>
          <a:p>
            <a:pPr lvl="0">
              <a:buFont typeface="+mj-lt"/>
              <a:buAutoNum type="arabicPeriod" startAt="167"/>
            </a:pPr>
            <a:r>
              <a:rPr lang="sr-Cyrl-BA" sz="1700" dirty="0" smtClean="0"/>
              <a:t> У сусрет летњем распусту (обнављање) 					</a:t>
            </a:r>
            <a:r>
              <a:rPr lang="en-US" sz="1700" dirty="0" smtClean="0"/>
              <a:t>           </a:t>
            </a:r>
            <a:r>
              <a:rPr lang="sr-Cyrl-BA" sz="1700" dirty="0" smtClean="0"/>
              <a:t>ЈЕЗИЧКА </a:t>
            </a:r>
            <a:r>
              <a:rPr lang="sr-Cyrl-BA" sz="1700" dirty="0" smtClean="0"/>
              <a:t>КУЛТУРА</a:t>
            </a:r>
          </a:p>
          <a:p>
            <a:pPr lvl="0">
              <a:buFont typeface="+mj-lt"/>
              <a:buAutoNum type="arabicPeriod" startAt="124"/>
            </a:pPr>
            <a:endParaRPr lang="en-US" sz="1700" dirty="0" smtClean="0"/>
          </a:p>
          <a:p>
            <a:pPr lvl="0">
              <a:buFont typeface="+mj-lt"/>
              <a:buAutoNum type="arabicPeriod" startAt="124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2898062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 smtClean="0">
                <a:solidFill>
                  <a:srgbClr val="0070C0"/>
                </a:solidFill>
              </a:rPr>
              <a:t>Лектира</a:t>
            </a:r>
            <a:endParaRPr lang="en-US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840992"/>
            <a:ext cx="9432100" cy="4779264"/>
          </a:xfrm>
        </p:spPr>
        <p:txBody>
          <a:bodyPr>
            <a:noAutofit/>
          </a:bodyPr>
          <a:lstStyle/>
          <a:p>
            <a:pPr marL="268288" indent="-268288">
              <a:buClr>
                <a:srgbClr val="0070C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0070C0"/>
                </a:solidFill>
              </a:rPr>
              <a:t>Душан Радовић, „Песме”, избор</a:t>
            </a:r>
            <a:r>
              <a:rPr lang="sr-Cyrl-BA" sz="1700" dirty="0" smtClean="0"/>
              <a:t> (обрада: 27–28. час)			  КЊИЖЕВНОСТ (20 радних дана за читање)</a:t>
            </a:r>
          </a:p>
          <a:p>
            <a:pPr marL="268288" indent="-268288">
              <a:buClr>
                <a:srgbClr val="0070C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0070C0"/>
                </a:solidFill>
              </a:rPr>
              <a:t>Braća Grim, tri bajke po izboru </a:t>
            </a:r>
            <a:r>
              <a:rPr lang="sr-Cyrl-BA" sz="1700" dirty="0" smtClean="0"/>
              <a:t>(obrada: 40–42. час)				  КЊИЖЕВНОСТ (12 радних дана за читање)</a:t>
            </a:r>
          </a:p>
          <a:p>
            <a:pPr marL="268288" indent="-268288">
              <a:buClr>
                <a:srgbClr val="0070C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0070C0"/>
                </a:solidFill>
              </a:rPr>
              <a:t>Јохана Шпири, „Хајди” </a:t>
            </a:r>
            <a:r>
              <a:rPr lang="sr-Cyrl-BA" sz="1700" dirty="0" smtClean="0"/>
              <a:t>(обрада: 125–127. час)					  КЊИЖЕВНОСТ (цела књига – 30 радних дана за читање)						</a:t>
            </a:r>
          </a:p>
          <a:p>
            <a:pPr marL="268288" indent="-268288">
              <a:buClr>
                <a:srgbClr val="0070C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0070C0"/>
                </a:solidFill>
              </a:rPr>
              <a:t>Бранко Ћопић, „Доживљаји мачка Тоше” </a:t>
            </a:r>
            <a:r>
              <a:rPr lang="sr-Cyrl-BA" sz="1700" dirty="0" smtClean="0"/>
              <a:t>(обрада: 167–168. час)	  КЊИЖЕВНОСТ (цела књига – 30 радних дана за читање)</a:t>
            </a:r>
          </a:p>
          <a:p>
            <a:pPr lvl="0">
              <a:buFont typeface="+mj-lt"/>
              <a:buAutoNum type="arabicPeriod"/>
            </a:pPr>
            <a:endParaRPr lang="en-US" sz="1700" dirty="0" smtClean="0"/>
          </a:p>
          <a:p>
            <a:pPr lvl="0">
              <a:buFont typeface="+mj-lt"/>
              <a:buAutoNum type="arabicPeriod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37261961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 smtClean="0">
                <a:solidFill>
                  <a:schemeClr val="accent1"/>
                </a:solidFill>
              </a:rPr>
              <a:t>Контролни задаци</a:t>
            </a:r>
            <a:endParaRPr lang="en-US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792224"/>
            <a:ext cx="9432100" cy="4120896"/>
          </a:xfrm>
        </p:spPr>
        <p:txBody>
          <a:bodyPr>
            <a:noAutofit/>
          </a:bodyPr>
          <a:lstStyle/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Иницијални тест</a:t>
            </a:r>
            <a:r>
              <a:rPr lang="sr-Cyrl-BA" sz="1700" dirty="0" smtClean="0"/>
              <a:t> (5. час)			  					ЈЕЗИК И КЊИЖЕВНОСТ </a:t>
            </a:r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Управни и неуправни говор </a:t>
            </a:r>
            <a:r>
              <a:rPr lang="sr-Cyrl-BA" sz="1700" dirty="0" smtClean="0"/>
              <a:t>(30. час)					</a:t>
            </a:r>
            <a:r>
              <a:rPr lang="sr-Cyrl-BA" sz="1700" dirty="0" smtClean="0"/>
              <a:t>ЈЕЗИЧКА КУЛТУРА</a:t>
            </a:r>
            <a:endParaRPr lang="sr-Cyrl-BA" sz="1700" dirty="0" smtClean="0"/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Правопис: писање назива</a:t>
            </a:r>
            <a:r>
              <a:rPr lang="sr-Cyrl-BA" sz="1700" dirty="0" smtClean="0"/>
              <a:t> (54. час)					ЈЕЗИЧКА КУЛТУРА</a:t>
            </a:r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Именице и личне заменице </a:t>
            </a:r>
            <a:r>
              <a:rPr lang="sr-Cyrl-BA" sz="1700" dirty="0" smtClean="0"/>
              <a:t>(69. час)					</a:t>
            </a:r>
            <a:r>
              <a:rPr lang="sr-Cyrl-BA" sz="1700" dirty="0" smtClean="0"/>
              <a:t>ЈЕЗИЧКА КУЛТУРА</a:t>
            </a:r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dirty="0">
                <a:solidFill>
                  <a:srgbClr val="FF0000"/>
                </a:solidFill>
              </a:rPr>
              <a:t>Глаголи </a:t>
            </a:r>
            <a:r>
              <a:rPr lang="sr-Cyrl-BA" sz="1700" dirty="0"/>
              <a:t>(82. час)										ЈЕЗИЧКА </a:t>
            </a:r>
            <a:r>
              <a:rPr lang="sr-Cyrl-BA" sz="1700" dirty="0" smtClean="0"/>
              <a:t>КУЛТУРА</a:t>
            </a:r>
            <a:endParaRPr lang="sr-Cyrl-BA" sz="1700" dirty="0" smtClean="0"/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b="1" dirty="0" smtClean="0">
                <a:solidFill>
                  <a:srgbClr val="C00000"/>
                </a:solidFill>
              </a:rPr>
              <a:t>Полугодишњи тест </a:t>
            </a:r>
            <a:r>
              <a:rPr lang="sr-Cyrl-BA" sz="1700" dirty="0" smtClean="0"/>
              <a:t>(</a:t>
            </a:r>
            <a:r>
              <a:rPr lang="en-US" sz="1700" dirty="0" smtClean="0"/>
              <a:t>98</a:t>
            </a:r>
            <a:r>
              <a:rPr lang="sr-Cyrl-BA" sz="1700" dirty="0" smtClean="0"/>
              <a:t>. </a:t>
            </a:r>
            <a:r>
              <a:rPr lang="sr-Cyrl-BA" sz="1700" dirty="0" smtClean="0"/>
              <a:t>час)	 						ЈЕЗИК И КЊИЖЕВНОСТ</a:t>
            </a:r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Диктат </a:t>
            </a:r>
            <a:r>
              <a:rPr lang="sr-Cyrl-BA" sz="1700" dirty="0" smtClean="0">
                <a:solidFill>
                  <a:srgbClr val="FF0000"/>
                </a:solidFill>
              </a:rPr>
              <a:t>и правопис </a:t>
            </a:r>
            <a:r>
              <a:rPr lang="sr-Cyrl-BA" sz="1700" dirty="0" smtClean="0"/>
              <a:t>(112. час)							ЈЕЗИЧКА КУЛТУРА</a:t>
            </a:r>
            <a:endParaRPr lang="sr-Cyrl-BA" sz="1700" dirty="0" smtClean="0">
              <a:solidFill>
                <a:srgbClr val="FF0000"/>
              </a:solidFill>
            </a:endParaRPr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Придеви </a:t>
            </a:r>
            <a:r>
              <a:rPr lang="sr-Cyrl-BA" sz="1700" dirty="0" smtClean="0"/>
              <a:t>(129. час)										</a:t>
            </a:r>
            <a:r>
              <a:rPr lang="sr-Cyrl-BA" sz="1700" dirty="0" smtClean="0"/>
              <a:t>ЈЕЗИЧКА КУЛТУРА</a:t>
            </a:r>
            <a:endParaRPr lang="sr-Cyrl-BA" sz="1700" dirty="0" smtClean="0"/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Врсте речи </a:t>
            </a:r>
            <a:r>
              <a:rPr lang="sr-Cyrl-BA" sz="1700" dirty="0" smtClean="0"/>
              <a:t>(147. час)									</a:t>
            </a:r>
            <a:r>
              <a:rPr lang="sr-Cyrl-BA" sz="1700" dirty="0" smtClean="0"/>
              <a:t>ЈЕЗИК</a:t>
            </a:r>
            <a:endParaRPr lang="sr-Cyrl-BA" sz="1700" dirty="0" smtClean="0"/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b="1" dirty="0" smtClean="0">
                <a:solidFill>
                  <a:srgbClr val="C00000"/>
                </a:solidFill>
              </a:rPr>
              <a:t> Годишњи тест </a:t>
            </a:r>
            <a:r>
              <a:rPr lang="sr-Cyrl-BA" sz="1700" dirty="0" smtClean="0"/>
              <a:t>(178. час)	 							ЈЕЗИК И КЊИЖЕВНОСТ</a:t>
            </a:r>
            <a:endParaRPr lang="sr-Cyrl-BA" sz="1700" dirty="0"/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endParaRPr lang="en-US" sz="1700" dirty="0" smtClean="0">
              <a:solidFill>
                <a:srgbClr val="FF0000"/>
              </a:solidFill>
            </a:endParaRPr>
          </a:p>
          <a:p>
            <a:pPr lvl="0">
              <a:buClr>
                <a:srgbClr val="FF0000"/>
              </a:buClr>
              <a:buFont typeface="+mj-lt"/>
              <a:buAutoNum type="arabicPeriod"/>
            </a:pPr>
            <a:endParaRPr lang="en-US" sz="1700" dirty="0" smtClean="0"/>
          </a:p>
          <a:p>
            <a:pPr lvl="0">
              <a:buFont typeface="+mj-lt"/>
              <a:buAutoNum type="arabicPeriod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1276658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377952"/>
            <a:ext cx="8911687" cy="123139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sr-Cyrl-RS" dirty="0" smtClean="0">
                <a:solidFill>
                  <a:schemeClr val="accent1"/>
                </a:solidFill>
              </a:rPr>
              <a:t>ПРВО ПОЛУГОДИШТЕ</a:t>
            </a:r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sz="3300" dirty="0" smtClean="0"/>
              <a:t>Септембар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9172" y="1609344"/>
            <a:ext cx="9699191" cy="5214537"/>
          </a:xfrm>
        </p:spPr>
        <p:txBody>
          <a:bodyPr>
            <a:noAutofit/>
          </a:bodyPr>
          <a:lstStyle/>
          <a:p>
            <a:pPr marL="268288" lvl="0" indent="-268288">
              <a:buFont typeface="+mj-lt"/>
              <a:buAutoNum type="arabicPeriod"/>
            </a:pPr>
            <a:r>
              <a:rPr lang="sr-Cyrl-BA" sz="1700" dirty="0" smtClean="0"/>
              <a:t>Уводни час</a:t>
            </a:r>
          </a:p>
          <a:p>
            <a:pPr marL="268288" lvl="0" indent="-268288">
              <a:buFont typeface="+mj-lt"/>
              <a:buAutoNum type="arabicPeriod"/>
            </a:pPr>
            <a:r>
              <a:rPr lang="sr-Cyrl-BA" sz="1700" dirty="0" smtClean="0"/>
              <a:t>Говорна вежба: „Доживљај са летњег распуста” 			ЈЕЗИЧКА КУЛТУРА </a:t>
            </a:r>
            <a:r>
              <a:rPr lang="sr-Cyrl-BA" sz="1600" dirty="0" smtClean="0"/>
              <a:t>(домаћи задатак: писмена вежба на исту тему)</a:t>
            </a:r>
            <a:r>
              <a:rPr lang="sr-Cyrl-BA" sz="1700" dirty="0" smtClean="0"/>
              <a:t>			</a:t>
            </a:r>
          </a:p>
          <a:p>
            <a:pPr marL="268288" lvl="0" indent="-268288">
              <a:buFont typeface="+mj-lt"/>
              <a:buAutoNum type="arabicPeriod"/>
            </a:pPr>
            <a:r>
              <a:rPr lang="sr-Cyrl-BA" sz="1700" dirty="0" smtClean="0"/>
              <a:t>Анализа домаћег задатка 									ЈЕЗИЧКА КУЛТУРА</a:t>
            </a:r>
          </a:p>
          <a:p>
            <a:pPr marL="268288" lvl="0" indent="-268288">
              <a:buFont typeface="+mj-lt"/>
              <a:buAutoNum type="arabicPeriod"/>
            </a:pPr>
            <a:r>
              <a:rPr lang="sr-Cyrl-BA" sz="1700" dirty="0" smtClean="0"/>
              <a:t>Обнављање градива из 2. разреда						   ЈЕЗИК И КЊИЖЕВНОСТ</a:t>
            </a:r>
          </a:p>
          <a:p>
            <a:pPr marL="268288" lvl="0" indent="-268288"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Иницијални тест </a:t>
            </a:r>
            <a:r>
              <a:rPr lang="sr-Cyrl-BA" sz="1700" dirty="0" smtClean="0"/>
              <a:t>(провера)</a:t>
            </a:r>
            <a:r>
              <a:rPr lang="sr-Cyrl-BA" sz="1700" dirty="0" smtClean="0">
                <a:solidFill>
                  <a:srgbClr val="FF0000"/>
                </a:solidFill>
              </a:rPr>
              <a:t>						</a:t>
            </a:r>
            <a:r>
              <a:rPr lang="sr-Cyrl-BA" sz="1700" dirty="0" smtClean="0"/>
              <a:t> 		ЈЕЗИЧКА КУЛТУРА</a:t>
            </a:r>
            <a:endParaRPr lang="sr-Cyrl-BA" sz="1700" dirty="0" smtClean="0">
              <a:solidFill>
                <a:srgbClr val="FF0000"/>
              </a:solidFill>
            </a:endParaRPr>
          </a:p>
          <a:p>
            <a:pPr marL="268288" lvl="0" indent="-268288">
              <a:buFont typeface="+mj-lt"/>
              <a:buAutoNum type="arabicPeriod"/>
            </a:pPr>
            <a:r>
              <a:rPr lang="sr-Cyrl-BA" sz="1700" dirty="0" smtClean="0"/>
              <a:t>Анализа иницијалног теста (утврђивање)					ЈЕЗИЧКА КУЛТУРА</a:t>
            </a:r>
          </a:p>
          <a:p>
            <a:pPr marL="268288" lvl="0" indent="-268288">
              <a:buFont typeface="+mj-lt"/>
              <a:buAutoNum type="arabicPeriod"/>
            </a:pPr>
            <a:r>
              <a:rPr lang="sr-Cyrl-BA" sz="1700" dirty="0" smtClean="0"/>
              <a:t>Душан Костић, „Септембар” (обрада) 					КЊИЖЕВНОСТ </a:t>
            </a:r>
          </a:p>
          <a:p>
            <a:pPr marL="268288" lvl="0" indent="0">
              <a:buNone/>
            </a:pPr>
            <a:r>
              <a:rPr lang="sr-Cyrl-BA" sz="1700" dirty="0" smtClean="0"/>
              <a:t>(домаћи: </a:t>
            </a:r>
            <a:r>
              <a:rPr lang="sr-Cyrl-BA" sz="1700" dirty="0" smtClean="0">
                <a:solidFill>
                  <a:srgbClr val="0070C0"/>
                </a:solidFill>
              </a:rPr>
              <a:t>читање лектире Душан Радовић, „Песме”</a:t>
            </a:r>
            <a:r>
              <a:rPr lang="sr-Cyrl-BA" sz="17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sr-Cyrl-BA" sz="1700" dirty="0" smtClean="0"/>
              <a:t>20 радних дана – 27. час)</a:t>
            </a:r>
          </a:p>
          <a:p>
            <a:pPr marL="268288" lvl="0" indent="-268288">
              <a:buFont typeface="+mj-lt"/>
              <a:buAutoNum type="arabicPeriod" startAt="8"/>
            </a:pPr>
            <a:r>
              <a:rPr lang="sr-Cyrl-BA" sz="1700" dirty="0" smtClean="0"/>
              <a:t>Говорна вежба: „Посматрам, запажам и описујем боје природе у јесен” 	(час у природи) 											</a:t>
            </a:r>
            <a:r>
              <a:rPr lang="en-US" sz="1700" dirty="0" smtClean="0"/>
              <a:t>               </a:t>
            </a:r>
            <a:r>
              <a:rPr lang="sr-Cyrl-BA" sz="1700" dirty="0" smtClean="0"/>
              <a:t>ЈЕЗИЧКА </a:t>
            </a:r>
            <a:r>
              <a:rPr lang="sr-Cyrl-BA" sz="1700" dirty="0" smtClean="0"/>
              <a:t>КУЛТУРА</a:t>
            </a:r>
          </a:p>
          <a:p>
            <a:pPr marL="268288" lvl="0" indent="-268288">
              <a:buFont typeface="+mj-lt"/>
              <a:buAutoNum type="arabicPeriod" startAt="9"/>
            </a:pPr>
            <a:r>
              <a:rPr lang="sr-Cyrl-BA" sz="1700" dirty="0" smtClean="0"/>
              <a:t>Писмена вежба: „Јесен је осликала природу најлепшим бојама” 																			ЈЕЗИЧКА </a:t>
            </a:r>
            <a:r>
              <a:rPr lang="sr-Cyrl-BA" sz="1700" dirty="0" smtClean="0"/>
              <a:t>КУЛТУРА</a:t>
            </a:r>
            <a:endParaRPr lang="en-US" sz="1700" dirty="0" smtClean="0"/>
          </a:p>
          <a:p>
            <a:pPr marL="268288" indent="-268288">
              <a:buFont typeface="+mj-lt"/>
              <a:buAutoNum type="arabicPeriod" startAt="9"/>
            </a:pPr>
            <a:r>
              <a:rPr lang="sr-Cyrl-BA" sz="1700" dirty="0"/>
              <a:t>Слова и гласови (обнављање) 						</a:t>
            </a:r>
            <a:r>
              <a:rPr lang="sr-Cyrl-BA" sz="1700" dirty="0" smtClean="0"/>
              <a:t>	ЈЕЗИК</a:t>
            </a:r>
            <a:endParaRPr lang="sr-Cyrl-BA" sz="1700" dirty="0"/>
          </a:p>
          <a:p>
            <a:pPr marL="268288" lvl="0" indent="-268288">
              <a:buFont typeface="+mj-lt"/>
              <a:buAutoNum type="arabicPeriod" startAt="9"/>
            </a:pPr>
            <a:endParaRPr lang="sr-Cyrl-BA" sz="1700" dirty="0"/>
          </a:p>
        </p:txBody>
      </p:sp>
    </p:spTree>
    <p:extLst>
      <p:ext uri="{BB962C8B-B14F-4D97-AF65-F5344CB8AC3E}">
        <p14:creationId xmlns:p14="http://schemas.microsoft.com/office/powerpoint/2010/main" val="1562639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597408"/>
            <a:ext cx="8911687" cy="755904"/>
          </a:xfrm>
        </p:spPr>
        <p:txBody>
          <a:bodyPr>
            <a:normAutofit/>
          </a:bodyPr>
          <a:lstStyle/>
          <a:p>
            <a:r>
              <a:rPr lang="sr-Cyrl-RS" smtClean="0"/>
              <a:t>Септембар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463040"/>
            <a:ext cx="9358948" cy="5157216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11"/>
            </a:pPr>
            <a:r>
              <a:rPr lang="sr-Cyrl-BA" sz="1700" dirty="0" smtClean="0"/>
              <a:t>Писање </a:t>
            </a:r>
            <a:r>
              <a:rPr lang="sr-Cyrl-BA" sz="1700" dirty="0" smtClean="0"/>
              <a:t>сугласника Ј (обрада) 								ЈЕЗИК</a:t>
            </a:r>
          </a:p>
          <a:p>
            <a:pPr lvl="0">
              <a:buFont typeface="+mj-lt"/>
              <a:buAutoNum type="arabicPeriod" startAt="11"/>
            </a:pPr>
            <a:r>
              <a:rPr lang="sr-Cyrl-BA" sz="1700" dirty="0" smtClean="0"/>
              <a:t>Десанка Максимовић, „Вожња” (обрада) 					КЊИЖЕВНОСТ</a:t>
            </a:r>
          </a:p>
          <a:p>
            <a:pPr lvl="0">
              <a:buFont typeface="+mj-lt"/>
              <a:buAutoNum type="arabicPeriod" startAt="11"/>
            </a:pPr>
            <a:r>
              <a:rPr lang="sr-Cyrl-BA" sz="1700" dirty="0" smtClean="0"/>
              <a:t>Слог. Подела речи на слогове (обнављање) 					ЈЕЗИК</a:t>
            </a:r>
          </a:p>
          <a:p>
            <a:pPr>
              <a:buFont typeface="+mj-lt"/>
              <a:buAutoNum type="arabicPeriod" startAt="11"/>
            </a:pPr>
            <a:r>
              <a:rPr lang="sr-Cyrl-BA" sz="1700" dirty="0" smtClean="0"/>
              <a:t>Љубивоје Ршумовић, „Домовина се брани лепотом” (обрада)	КЊИЖЕВНОСТ </a:t>
            </a:r>
            <a:r>
              <a:rPr lang="sr-Cyrl-BA" sz="1600" dirty="0" smtClean="0"/>
              <a:t>(домаћи задатак: аутодиктат)</a:t>
            </a:r>
          </a:p>
          <a:p>
            <a:pPr lvl="0">
              <a:buFont typeface="+mj-lt"/>
              <a:buAutoNum type="arabicPeriod" startAt="11"/>
            </a:pPr>
            <a:r>
              <a:rPr lang="sr-Cyrl-BA" sz="1700" dirty="0" smtClean="0"/>
              <a:t>Растављање речи на крају реда (обрада) 					ЈЕЗИК</a:t>
            </a:r>
          </a:p>
          <a:p>
            <a:pPr>
              <a:buFont typeface="+mj-lt"/>
              <a:buAutoNum type="arabicPeriod" startAt="11"/>
            </a:pPr>
            <a:r>
              <a:rPr lang="sr-Cyrl-BA" sz="1700" dirty="0" smtClean="0"/>
              <a:t>Аутодиктат песме „Домовина се брани лепотом” (провера)    ЈЕЗИЧКА КУЛТУРА </a:t>
            </a:r>
          </a:p>
          <a:p>
            <a:pPr lvl="0">
              <a:buFont typeface="+mj-lt"/>
              <a:buAutoNum type="arabicPeriod" startAt="11"/>
            </a:pPr>
            <a:r>
              <a:rPr lang="sr-Cyrl-BA" sz="1700" dirty="0" smtClean="0"/>
              <a:t>Народна приповетка „Свијету се не може угодити” (обрада)	КЊИЖЕВНОСТ</a:t>
            </a:r>
          </a:p>
          <a:p>
            <a:pPr lvl="0">
              <a:buFont typeface="+mj-lt"/>
              <a:buAutoNum type="arabicPeriod" startAt="11"/>
            </a:pPr>
            <a:r>
              <a:rPr lang="sr-Cyrl-BA" sz="1700" dirty="0" smtClean="0"/>
              <a:t>Говорна вежба: „Послушао/послушала сам савет”		      ЈЕЗИЧКА КУЛТУРА</a:t>
            </a:r>
          </a:p>
          <a:p>
            <a:pPr lvl="0">
              <a:buFont typeface="+mj-lt"/>
              <a:buAutoNum type="arabicPeriod" startAt="11"/>
            </a:pPr>
            <a:r>
              <a:rPr lang="sr-Cyrl-BA" sz="1700" dirty="0" smtClean="0"/>
              <a:t>Самогласници, сугласници и слог (утврђивање) 				ЈЕЗИК</a:t>
            </a:r>
          </a:p>
          <a:p>
            <a:pPr lvl="0">
              <a:buFont typeface="+mj-lt"/>
              <a:buAutoNum type="arabicPeriod" startAt="11"/>
            </a:pPr>
            <a:r>
              <a:rPr lang="sr-Cyrl-BA" sz="1700" dirty="0" smtClean="0"/>
              <a:t>Езоп, „Корњача и зец” (обрада) 								</a:t>
            </a:r>
            <a:r>
              <a:rPr lang="sr-Cyrl-BA" sz="1700" dirty="0" smtClean="0"/>
              <a:t>КЊИЖЕВНОСТ</a:t>
            </a:r>
            <a:endParaRPr lang="en-US" sz="1700" dirty="0" smtClean="0"/>
          </a:p>
          <a:p>
            <a:pPr lvl="0">
              <a:buFont typeface="+mj-lt"/>
              <a:buAutoNum type="arabicPeriod" startAt="21"/>
            </a:pPr>
            <a:r>
              <a:rPr lang="sr-Cyrl-BA" sz="1700" dirty="0"/>
              <a:t>Управни говор – први и други модел (обрада) 					ЈЕЗИК</a:t>
            </a:r>
          </a:p>
          <a:p>
            <a:pPr lvl="0">
              <a:buFont typeface="+mj-lt"/>
              <a:buAutoNum type="arabicPeriod" startAt="21"/>
            </a:pPr>
            <a:r>
              <a:rPr lang="sr-Cyrl-BA" sz="1700" dirty="0"/>
              <a:t>Жан де Ла Фонтен, „Цврчак и мрав” (обрада)                                КЊИЖЕВНОСТ  </a:t>
            </a:r>
          </a:p>
          <a:p>
            <a:pPr lvl="0">
              <a:buFont typeface="+mj-lt"/>
              <a:buAutoNum type="arabicPeriod" startAt="10"/>
            </a:pPr>
            <a:endParaRPr lang="sr-Cyrl-BA" sz="1700" dirty="0" smtClean="0"/>
          </a:p>
          <a:p>
            <a:pPr lvl="0">
              <a:buFont typeface="+mj-lt"/>
              <a:buAutoNum type="arabicPeriod" startAt="15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3252701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597408"/>
            <a:ext cx="8911687" cy="646176"/>
          </a:xfrm>
        </p:spPr>
        <p:txBody>
          <a:bodyPr>
            <a:normAutofit/>
          </a:bodyPr>
          <a:lstStyle/>
          <a:p>
            <a:r>
              <a:rPr lang="sr-Cyrl-RS" smtClean="0"/>
              <a:t>Октобар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402080"/>
            <a:ext cx="9212644" cy="5218176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23"/>
            </a:pPr>
            <a:r>
              <a:rPr lang="sr-Cyrl-BA" sz="1700" dirty="0" smtClean="0"/>
              <a:t>Драган </a:t>
            </a:r>
            <a:r>
              <a:rPr lang="sr-Cyrl-BA" sz="1700" dirty="0" smtClean="0"/>
              <a:t>Лукић „Шта је отац” (обрада)					               КЊИЖЕВНОСТ</a:t>
            </a:r>
          </a:p>
          <a:p>
            <a:pPr lvl="0">
              <a:buFont typeface="+mj-lt"/>
              <a:buAutoNum type="arabicPeriod" startAt="23"/>
            </a:pPr>
            <a:r>
              <a:rPr lang="sr-Cyrl-BA" sz="1700" dirty="0" smtClean="0"/>
              <a:t>Драматизација басне (измењена варијанта прочитане басне) КЊИЖЕВНОСТ</a:t>
            </a:r>
          </a:p>
          <a:p>
            <a:pPr lvl="0">
              <a:buFont typeface="+mj-lt"/>
              <a:buAutoNum type="arabicPeriod" startAt="23"/>
            </a:pPr>
            <a:r>
              <a:rPr lang="sr-Cyrl-BA" sz="1700" dirty="0" smtClean="0"/>
              <a:t>Неуправни говор (обрада) 									ЈЕЗИК</a:t>
            </a:r>
          </a:p>
          <a:p>
            <a:pPr lvl="0">
              <a:buFont typeface="+mj-lt"/>
              <a:buAutoNum type="arabicPeriod" startAt="23"/>
            </a:pPr>
            <a:r>
              <a:rPr lang="sr-Cyrl-BA" sz="1700" dirty="0" smtClean="0"/>
              <a:t>Разговор и препричавање разговора (утврђивање)			    ЈЕЗИЧКА КУЛТУРА</a:t>
            </a:r>
          </a:p>
          <a:p>
            <a:pPr lvl="0">
              <a:buFont typeface="+mj-lt"/>
              <a:buAutoNum type="arabicPeriod" startAt="23"/>
            </a:pPr>
            <a:r>
              <a:rPr lang="sr-Cyrl-BA" sz="1700" dirty="0" smtClean="0">
                <a:solidFill>
                  <a:srgbClr val="0070C0"/>
                </a:solidFill>
              </a:rPr>
              <a:t>Лектира: Душан Радовић, „Песме”, избор </a:t>
            </a:r>
            <a:r>
              <a:rPr lang="sr-Cyrl-BA" sz="1700" dirty="0" smtClean="0"/>
              <a:t>(обрада) 			КЊИЖЕВНОСТ</a:t>
            </a:r>
          </a:p>
          <a:p>
            <a:pPr lvl="0">
              <a:buFont typeface="+mj-lt"/>
              <a:buAutoNum type="arabicPeriod" startAt="23"/>
            </a:pPr>
            <a:r>
              <a:rPr lang="sr-Cyrl-BA" sz="1700" dirty="0" smtClean="0">
                <a:solidFill>
                  <a:srgbClr val="0070C0"/>
                </a:solidFill>
              </a:rPr>
              <a:t>Лектира: Душан Радовић, „Песме”, избор </a:t>
            </a:r>
            <a:r>
              <a:rPr lang="sr-Cyrl-BA" sz="1700" dirty="0" smtClean="0"/>
              <a:t>(утврђивање) 		КЊИЖЕВНОСТ </a:t>
            </a:r>
          </a:p>
          <a:p>
            <a:pPr marL="0" lvl="0" indent="0">
              <a:buNone/>
            </a:pPr>
            <a:r>
              <a:rPr lang="en-US" sz="1700" dirty="0" smtClean="0"/>
              <a:t>      </a:t>
            </a:r>
            <a:r>
              <a:rPr lang="sr-Cyrl-BA" sz="1700" dirty="0" smtClean="0"/>
              <a:t>(</a:t>
            </a:r>
            <a:r>
              <a:rPr lang="sr-Cyrl-BA" sz="1700" dirty="0" smtClean="0"/>
              <a:t>домаћи: </a:t>
            </a:r>
            <a:r>
              <a:rPr lang="sr-Cyrl-BA" sz="1700" dirty="0" smtClean="0">
                <a:solidFill>
                  <a:srgbClr val="0070C0"/>
                </a:solidFill>
              </a:rPr>
              <a:t>читање</a:t>
            </a:r>
            <a:r>
              <a:rPr lang="sr-Cyrl-BA" sz="1700" dirty="0" smtClean="0"/>
              <a:t> </a:t>
            </a:r>
            <a:r>
              <a:rPr lang="sr-Cyrl-BA" sz="1700" dirty="0" smtClean="0">
                <a:solidFill>
                  <a:srgbClr val="0070C0"/>
                </a:solidFill>
              </a:rPr>
              <a:t>три бајке Браће Грим</a:t>
            </a:r>
            <a:r>
              <a:rPr lang="sr-Cyrl-BA" sz="17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sr-Cyrl-BA" sz="1700" dirty="0" smtClean="0"/>
              <a:t> 12 радних дана – 40. час)</a:t>
            </a:r>
          </a:p>
          <a:p>
            <a:pPr lvl="0">
              <a:buFont typeface="+mj-lt"/>
              <a:buAutoNum type="arabicPeriod" startAt="29"/>
            </a:pPr>
            <a:r>
              <a:rPr lang="sr-Cyrl-BA" sz="1700" dirty="0" smtClean="0"/>
              <a:t>Управни и неуправни говор (утврђивање) 						ЈЕЗИК </a:t>
            </a:r>
          </a:p>
          <a:p>
            <a:pPr lvl="0">
              <a:buFont typeface="+mj-lt"/>
              <a:buAutoNum type="arabicPeriod" startAt="29"/>
            </a:pPr>
            <a:r>
              <a:rPr lang="sr-Cyrl-BA" sz="1700" dirty="0" smtClean="0">
                <a:solidFill>
                  <a:srgbClr val="FF0000"/>
                </a:solidFill>
              </a:rPr>
              <a:t>Контролни задатак – управни и неуправни говор </a:t>
            </a:r>
            <a:r>
              <a:rPr lang="sr-Cyrl-BA" sz="1700" dirty="0" smtClean="0"/>
              <a:t>(провера)	    ЈЕЗИЧКА КУЛТУРА</a:t>
            </a:r>
          </a:p>
          <a:p>
            <a:pPr>
              <a:buFont typeface="+mj-lt"/>
              <a:buAutoNum type="arabicPeriod" startAt="29"/>
            </a:pPr>
            <a:r>
              <a:rPr lang="sr-Cyrl-BA" sz="1700" dirty="0" smtClean="0"/>
              <a:t>Говорна вежба: „Прича у сликама” 						    ЈЕЗИЧКА КУЛТУРА</a:t>
            </a:r>
            <a:r>
              <a:rPr lang="sr-Cyrl-BA" sz="1600" dirty="0" smtClean="0"/>
              <a:t> (домаћи задатак: писмена вежба) </a:t>
            </a:r>
            <a:endParaRPr lang="en-US" sz="1600" dirty="0" smtClean="0"/>
          </a:p>
          <a:p>
            <a:pPr lvl="0">
              <a:buFont typeface="+mj-lt"/>
              <a:buAutoNum type="arabicPeriod" startAt="29"/>
            </a:pPr>
            <a:r>
              <a:rPr lang="sr-Cyrl-BA" sz="1700" dirty="0"/>
              <a:t>Именице (обнављање) 									</a:t>
            </a:r>
            <a:r>
              <a:rPr lang="en-US" sz="1700" dirty="0" smtClean="0"/>
              <a:t>       </a:t>
            </a:r>
            <a:r>
              <a:rPr lang="sr-Cyrl-BA" sz="1700" dirty="0" smtClean="0"/>
              <a:t>ЈЕЗИК</a:t>
            </a:r>
            <a:endParaRPr lang="en-US" sz="1700" dirty="0" smtClean="0"/>
          </a:p>
          <a:p>
            <a:pPr>
              <a:buFont typeface="+mj-lt"/>
              <a:buAutoNum type="arabicPeriod" startAt="29"/>
            </a:pPr>
            <a:r>
              <a:rPr lang="sr-Cyrl-BA" sz="1700" dirty="0"/>
              <a:t>Властите и заједничке именице (обнављање) 				</a:t>
            </a:r>
            <a:r>
              <a:rPr lang="en-US" sz="1700" dirty="0"/>
              <a:t>       </a:t>
            </a:r>
            <a:r>
              <a:rPr lang="sr-Cyrl-BA" sz="1700" dirty="0"/>
              <a:t>ЈЕЗИК</a:t>
            </a:r>
            <a:endParaRPr lang="en-US" sz="1700" dirty="0"/>
          </a:p>
          <a:p>
            <a:pPr lvl="0">
              <a:buFont typeface="+mj-lt"/>
              <a:buAutoNum type="arabicPeriod" startAt="29"/>
            </a:pPr>
            <a:endParaRPr lang="sr-Cyrl-BA" sz="1700" dirty="0"/>
          </a:p>
          <a:p>
            <a:pPr lvl="0">
              <a:buFont typeface="+mj-lt"/>
              <a:buAutoNum type="arabicPeriod" startAt="29"/>
            </a:pPr>
            <a:endParaRPr lang="sr-Cyrl-RS" sz="1700" dirty="0" smtClean="0"/>
          </a:p>
          <a:p>
            <a:pPr lvl="0">
              <a:buFont typeface="+mj-lt"/>
              <a:buAutoNum type="arabicPeriod" startAt="29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4132024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1687" cy="737616"/>
          </a:xfrm>
        </p:spPr>
        <p:txBody>
          <a:bodyPr/>
          <a:lstStyle/>
          <a:p>
            <a:r>
              <a:rPr lang="sr-Cyrl-RS"/>
              <a:t>Октобар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353312"/>
            <a:ext cx="9212644" cy="5126736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 startAt="34"/>
            </a:pPr>
            <a:r>
              <a:rPr lang="sr-Cyrl-BA" sz="1700" dirty="0" smtClean="0"/>
              <a:t>Бранислав </a:t>
            </a:r>
            <a:r>
              <a:rPr lang="sr-Cyrl-BA" sz="1700" dirty="0" smtClean="0"/>
              <a:t>Црнчевић, „Љутито мече” (обрада) 			КЊИЖЕВНОСТ </a:t>
            </a:r>
            <a:r>
              <a:rPr lang="sr-Cyrl-BA" sz="1600" dirty="0" smtClean="0"/>
              <a:t>(домаћи задатак: рецитовање) </a:t>
            </a:r>
            <a:endParaRPr lang="sr-Cyrl-BA" sz="1700" dirty="0" smtClean="0"/>
          </a:p>
          <a:p>
            <a:pPr lvl="0">
              <a:buFont typeface="+mj-lt"/>
              <a:buAutoNum type="arabicPeriod" startAt="34"/>
            </a:pPr>
            <a:r>
              <a:rPr lang="sr-Cyrl-BA" sz="1700" dirty="0" smtClean="0"/>
              <a:t>Писмена вежба: „Моја и туђа осећања” 					ЈЕЗИЧКА КУЛТУРА</a:t>
            </a:r>
          </a:p>
          <a:p>
            <a:pPr lvl="0">
              <a:buFont typeface="+mj-lt"/>
              <a:buAutoNum type="arabicPeriod" startAt="34"/>
            </a:pPr>
            <a:r>
              <a:rPr lang="sr-Cyrl-BA" sz="1700" dirty="0" smtClean="0"/>
              <a:t>Писање речце НЕ уз именице (обрада) 					ЈЕЗИЧКА КУЛТУРА</a:t>
            </a:r>
          </a:p>
          <a:p>
            <a:pPr lvl="0">
              <a:buFont typeface="+mj-lt"/>
              <a:buAutoNum type="arabicPeriod" startAt="34"/>
            </a:pPr>
            <a:r>
              <a:rPr lang="sr-Cyrl-BA" sz="1700" dirty="0" smtClean="0"/>
              <a:t>Рецитовање песме „Љутито мече” по улогама (провера) 	ЈЕЗИЧКА КУЛТУРА</a:t>
            </a:r>
          </a:p>
          <a:p>
            <a:pPr lvl="0">
              <a:buFont typeface="+mj-lt"/>
              <a:buAutoNum type="arabicPeriod" startAt="34"/>
            </a:pPr>
            <a:r>
              <a:rPr lang="sr-Cyrl-BA" sz="1700" dirty="0" smtClean="0"/>
              <a:t>Градивне именице (обрада) 								ЈЕЗИК</a:t>
            </a:r>
          </a:p>
          <a:p>
            <a:pPr lvl="0">
              <a:buFont typeface="+mj-lt"/>
              <a:buAutoNum type="arabicPeriod" startAt="34"/>
            </a:pPr>
            <a:r>
              <a:rPr lang="sr-Cyrl-BA" sz="1700" dirty="0" smtClean="0"/>
              <a:t>Збирне именице (обрада) 								ЈЕЗИК</a:t>
            </a:r>
          </a:p>
          <a:p>
            <a:pPr lvl="0">
              <a:buFont typeface="+mj-lt"/>
              <a:buAutoNum type="arabicPeriod" startAt="34"/>
            </a:pPr>
            <a:r>
              <a:rPr lang="sr-Cyrl-BA" sz="1700" dirty="0" smtClean="0">
                <a:solidFill>
                  <a:srgbClr val="0070C0"/>
                </a:solidFill>
              </a:rPr>
              <a:t>Lektira: Braća Grim, tri bajke po izboru </a:t>
            </a:r>
            <a:r>
              <a:rPr lang="sr-Cyrl-BA" sz="1700" dirty="0" smtClean="0"/>
              <a:t>(obrada) 				КЊИЖЕВНОСТ</a:t>
            </a:r>
          </a:p>
          <a:p>
            <a:pPr lvl="0">
              <a:buFont typeface="+mj-lt"/>
              <a:buAutoNum type="arabicPeriod" startAt="34"/>
            </a:pPr>
            <a:r>
              <a:rPr lang="sr-Cyrl-BA" sz="1700" dirty="0" smtClean="0">
                <a:solidFill>
                  <a:srgbClr val="0070C0"/>
                </a:solidFill>
              </a:rPr>
              <a:t>Lektira: Braća Grim, tri bajke po izboru </a:t>
            </a:r>
            <a:r>
              <a:rPr lang="sr-Cyrl-BA" sz="1700" dirty="0" smtClean="0"/>
              <a:t>(obrada) 				КЊИЖЕВНОСТ</a:t>
            </a:r>
          </a:p>
          <a:p>
            <a:pPr lvl="0">
              <a:buFont typeface="+mj-lt"/>
              <a:buAutoNum type="arabicPeriod" startAt="34"/>
            </a:pPr>
            <a:r>
              <a:rPr lang="sr-Cyrl-BA" sz="1700" dirty="0" smtClean="0">
                <a:solidFill>
                  <a:srgbClr val="0070C0"/>
                </a:solidFill>
              </a:rPr>
              <a:t>Lektira: Braća Grim, tri bajke po izboru </a:t>
            </a:r>
            <a:r>
              <a:rPr lang="sr-Cyrl-BA" sz="1700" dirty="0" smtClean="0"/>
              <a:t>(utvrđivanje) 			КЊИЖЕВНОСТ</a:t>
            </a:r>
          </a:p>
          <a:p>
            <a:pPr lvl="0">
              <a:buFont typeface="+mj-lt"/>
              <a:buAutoNum type="arabicPeriod" startAt="34"/>
            </a:pPr>
            <a:r>
              <a:rPr lang="sr-Cyrl-BA" sz="1600" dirty="0" smtClean="0"/>
              <a:t>Писмена вежба: „</a:t>
            </a:r>
            <a:r>
              <a:rPr lang="sr-Cyrl-BA" sz="1700" dirty="0" smtClean="0"/>
              <a:t>Смештам бајку у будућност” 			ЈЕЗИЧКА </a:t>
            </a:r>
            <a:r>
              <a:rPr lang="sr-Cyrl-BA" sz="1700" dirty="0" smtClean="0"/>
              <a:t>КУЛТУРА</a:t>
            </a:r>
            <a:endParaRPr lang="en-US" sz="1700" dirty="0" smtClean="0"/>
          </a:p>
          <a:p>
            <a:pPr>
              <a:buFont typeface="+mj-lt"/>
              <a:buAutoNum type="arabicPeriod" startAt="34"/>
            </a:pPr>
            <a:r>
              <a:rPr lang="sr-Cyrl-BA" sz="1700" dirty="0"/>
              <a:t>Писање назива градова и села (обрада) 	                              </a:t>
            </a:r>
            <a:r>
              <a:rPr lang="sr-Cyrl-BA" sz="1700" dirty="0" smtClean="0"/>
              <a:t>ЈЕЗИЧКА </a:t>
            </a:r>
            <a:r>
              <a:rPr lang="sr-Cyrl-BA" sz="1700" dirty="0"/>
              <a:t>КУЛТУРА</a:t>
            </a:r>
          </a:p>
          <a:p>
            <a:pPr lvl="0">
              <a:buFont typeface="+mj-lt"/>
              <a:buAutoNum type="arabicPeriod" startAt="34"/>
            </a:pPr>
            <a:endParaRPr lang="sr-Cyrl-BA" sz="1700" dirty="0"/>
          </a:p>
        </p:txBody>
      </p:sp>
    </p:spTree>
    <p:extLst>
      <p:ext uri="{BB962C8B-B14F-4D97-AF65-F5344CB8AC3E}">
        <p14:creationId xmlns:p14="http://schemas.microsoft.com/office/powerpoint/2010/main" val="1577210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/>
              <a:t>Н</a:t>
            </a:r>
            <a:r>
              <a:rPr lang="sr-Cyrl-RS" smtClean="0"/>
              <a:t>овембар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8255" y="2010952"/>
            <a:ext cx="9212644" cy="4403496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45"/>
            </a:pPr>
            <a:r>
              <a:rPr lang="sr-Cyrl-BA" sz="1700" dirty="0" smtClean="0"/>
              <a:t>Душан </a:t>
            </a:r>
            <a:r>
              <a:rPr lang="sr-Cyrl-BA" sz="1700" dirty="0" smtClean="0"/>
              <a:t>Радовић, „А зашто он вежба” (обрада) 			 КЊИЖЕВНОСТ</a:t>
            </a:r>
          </a:p>
          <a:p>
            <a:pPr>
              <a:buFont typeface="+mj-lt"/>
              <a:buAutoNum type="arabicPeriod" startAt="45"/>
            </a:pPr>
            <a:r>
              <a:rPr lang="sr-Cyrl-BA" sz="1700" dirty="0" smtClean="0"/>
              <a:t>Читање дечје штампе (утврђивање) 						 КЊИЖЕВНОСТ</a:t>
            </a:r>
          </a:p>
          <a:p>
            <a:pPr lvl="0">
              <a:buFont typeface="+mj-lt"/>
              <a:buAutoNum type="arabicPeriod" startAt="45"/>
            </a:pPr>
            <a:r>
              <a:rPr lang="sr-Cyrl-BA" sz="1700" dirty="0" smtClean="0"/>
              <a:t>Писање наслова књига и часописа (обрада) 				ЈЕЗИЧКА КУЛТУРА</a:t>
            </a:r>
          </a:p>
          <a:p>
            <a:pPr lvl="0">
              <a:buFont typeface="+mj-lt"/>
              <a:buAutoNum type="arabicPeriod" startAt="45"/>
            </a:pPr>
            <a:r>
              <a:rPr lang="sr-Cyrl-BA" sz="1700" dirty="0" smtClean="0"/>
              <a:t>Писање назива бара, језера и мора (обрада) 			ЈЕЗИЧКА КУЛТУРА</a:t>
            </a:r>
          </a:p>
          <a:p>
            <a:pPr lvl="0">
              <a:buFont typeface="+mj-lt"/>
              <a:buAutoNum type="arabicPeriod" startAt="45"/>
            </a:pPr>
            <a:r>
              <a:rPr lang="sr-Cyrl-BA" sz="1700" dirty="0" smtClean="0"/>
              <a:t>Душан Радовић, „А зашто он вежба” (утврђивање) 		 КЊИЖЕВНОСТ</a:t>
            </a:r>
          </a:p>
          <a:p>
            <a:pPr lvl="0">
              <a:buFont typeface="+mj-lt"/>
              <a:buAutoNum type="arabicPeriod" startAt="45"/>
            </a:pPr>
            <a:r>
              <a:rPr lang="sr-Cyrl-BA" sz="1700" dirty="0" smtClean="0"/>
              <a:t>Писање назива држава и имена народа (обрада) 		ЈЕЗИЧКА КУЛТУРА</a:t>
            </a:r>
          </a:p>
          <a:p>
            <a:pPr lvl="0">
              <a:buFont typeface="+mj-lt"/>
              <a:buAutoNum type="arabicPeriod" startAt="45"/>
            </a:pPr>
            <a:r>
              <a:rPr lang="sr-Cyrl-BA" sz="1700" dirty="0" smtClean="0"/>
              <a:t>Говорна вежба: „Мој хоби” (утврђивање) 			               ЈЕЗИЧКА КУЛТУРА</a:t>
            </a:r>
          </a:p>
          <a:p>
            <a:pPr>
              <a:buFont typeface="+mj-lt"/>
              <a:buAutoNum type="arabicPeriod" startAt="45"/>
            </a:pPr>
            <a:r>
              <a:rPr lang="sr-Cyrl-BA" sz="1700" dirty="0" smtClean="0"/>
              <a:t>Писање вишечланих назива река и планина (обрада)         </a:t>
            </a:r>
            <a:r>
              <a:rPr lang="sr-Cyrl-BA" sz="1700" dirty="0" smtClean="0"/>
              <a:t>ЈЕЗИЧКА КУЛТУРА</a:t>
            </a:r>
            <a:endParaRPr lang="en-US" sz="1700" dirty="0" smtClean="0"/>
          </a:p>
          <a:p>
            <a:pPr lvl="0">
              <a:buFont typeface="+mj-lt"/>
              <a:buAutoNum type="arabicPeriod" startAt="45"/>
            </a:pPr>
            <a:r>
              <a:rPr lang="sr-Cyrl-BA" sz="1700" dirty="0"/>
              <a:t>Писање назива (утврђивање) 							</a:t>
            </a:r>
            <a:r>
              <a:rPr lang="en-US" sz="1700" dirty="0" smtClean="0"/>
              <a:t>       </a:t>
            </a:r>
            <a:r>
              <a:rPr lang="sr-Cyrl-BA" sz="1700" dirty="0" smtClean="0"/>
              <a:t>ЈЕЗИЧКА </a:t>
            </a:r>
            <a:r>
              <a:rPr lang="sr-Cyrl-BA" sz="1700" dirty="0"/>
              <a:t>КУЛТУРА</a:t>
            </a:r>
          </a:p>
          <a:p>
            <a:pPr>
              <a:buFont typeface="+mj-lt"/>
              <a:buAutoNum type="arabicPeriod" startAt="45"/>
            </a:pPr>
            <a:endParaRPr lang="sr-Cyrl-BA" sz="1700" dirty="0" smtClean="0"/>
          </a:p>
          <a:p>
            <a:pPr lvl="0">
              <a:buFont typeface="+mj-lt"/>
              <a:buAutoNum type="arabicPeriod" startAt="46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507764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/>
              <a:t>Н</a:t>
            </a:r>
            <a:r>
              <a:rPr lang="sr-Cyrl-RS" smtClean="0"/>
              <a:t>овембар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7893" y="1871563"/>
            <a:ext cx="9403006" cy="4256282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54"/>
            </a:pPr>
            <a:r>
              <a:rPr lang="sr-Cyrl-BA" sz="1700" dirty="0" smtClean="0">
                <a:solidFill>
                  <a:srgbClr val="FF0000"/>
                </a:solidFill>
              </a:rPr>
              <a:t>Контролни </a:t>
            </a:r>
            <a:r>
              <a:rPr lang="sr-Cyrl-BA" sz="1700" dirty="0">
                <a:solidFill>
                  <a:srgbClr val="FF0000"/>
                </a:solidFill>
              </a:rPr>
              <a:t>задатак – правопис: писање назива </a:t>
            </a:r>
            <a:r>
              <a:rPr lang="sr-Cyrl-BA" sz="1700" dirty="0"/>
              <a:t>(провера)	</a:t>
            </a:r>
            <a:r>
              <a:rPr lang="en-US" sz="1700" dirty="0" smtClean="0"/>
              <a:t>    </a:t>
            </a:r>
            <a:r>
              <a:rPr lang="sr-Cyrl-BA" sz="1700" dirty="0" smtClean="0"/>
              <a:t>ЈЕЗИЧКА </a:t>
            </a:r>
            <a:r>
              <a:rPr lang="sr-Cyrl-BA" sz="1700" dirty="0"/>
              <a:t>КУЛТУРА</a:t>
            </a:r>
          </a:p>
          <a:p>
            <a:pPr lvl="0">
              <a:buFont typeface="+mj-lt"/>
              <a:buAutoNum type="arabicPeriod" startAt="54"/>
            </a:pPr>
            <a:r>
              <a:rPr lang="sr-Cyrl-BA" sz="1700" dirty="0"/>
              <a:t>Личне заменице (обрада) 								</a:t>
            </a:r>
            <a:r>
              <a:rPr lang="en-US" sz="1700" dirty="0" smtClean="0"/>
              <a:t>                </a:t>
            </a:r>
            <a:r>
              <a:rPr lang="sr-Cyrl-BA" sz="1700" dirty="0" smtClean="0"/>
              <a:t>ЈЕЗИК</a:t>
            </a:r>
            <a:endParaRPr lang="en-US" sz="1700" dirty="0" smtClean="0"/>
          </a:p>
          <a:p>
            <a:pPr lvl="0">
              <a:buFont typeface="+mj-lt"/>
              <a:buAutoNum type="arabicPeriod" startAt="54"/>
            </a:pPr>
            <a:r>
              <a:rPr lang="sr-Cyrl-BA" sz="1700" dirty="0" smtClean="0"/>
              <a:t>Личне </a:t>
            </a:r>
            <a:r>
              <a:rPr lang="sr-Cyrl-BA" sz="1700" dirty="0" smtClean="0"/>
              <a:t>заменице. Мењам граматичко лице у тексту (утврђивање)     ЈЕЗИК</a:t>
            </a:r>
          </a:p>
          <a:p>
            <a:pPr lvl="0">
              <a:buFont typeface="+mj-lt"/>
              <a:buAutoNum type="arabicPeriod" startAt="54"/>
            </a:pPr>
            <a:r>
              <a:rPr lang="sr-Cyrl-BA" sz="1700" dirty="0" smtClean="0"/>
              <a:t>Јасминка Петровић, „Од читања се расте” (обрада) 			КЊИЖЕВНОСТ</a:t>
            </a:r>
          </a:p>
          <a:p>
            <a:pPr lvl="0">
              <a:buFont typeface="+mj-lt"/>
              <a:buAutoNum type="arabicPeriod" startAt="54"/>
            </a:pPr>
            <a:r>
              <a:rPr lang="sr-Cyrl-BA" sz="1700" dirty="0" smtClean="0"/>
              <a:t>Јасминка Петровић, „Од читања се расте” (обрада) 			КЊИЖЕВНОСТ</a:t>
            </a:r>
          </a:p>
          <a:p>
            <a:pPr lvl="0">
              <a:buFont typeface="+mj-lt"/>
              <a:buAutoNum type="arabicPeriod" startAt="54"/>
            </a:pPr>
            <a:r>
              <a:rPr lang="sr-Cyrl-BA" sz="1700" dirty="0" smtClean="0"/>
              <a:t>Јасминка Петровић, „Од читања се расте” (утврђивање) 		КЊИЖЕВНОСТ </a:t>
            </a:r>
          </a:p>
          <a:p>
            <a:pPr lvl="0">
              <a:buFont typeface="+mj-lt"/>
              <a:buAutoNum type="arabicPeriod" startAt="54"/>
            </a:pPr>
            <a:r>
              <a:rPr lang="sr-Cyrl-BA" sz="1700" dirty="0" smtClean="0"/>
              <a:t>Говорна вежба: Интернет је добар слуга, али лош господар  ЈЕЗИЧКА КУЛТУРА</a:t>
            </a:r>
          </a:p>
          <a:p>
            <a:pPr lvl="0">
              <a:buFont typeface="+mj-lt"/>
              <a:buAutoNum type="arabicPeriod" startAt="54"/>
            </a:pPr>
            <a:r>
              <a:rPr lang="sr-Cyrl-BA" sz="1700" dirty="0" smtClean="0"/>
              <a:t>Врсте реченица према значењу. Обавештајне реченице, 					упитне реченице и писање речце ЛИ (обнављање) 			        </a:t>
            </a:r>
            <a:r>
              <a:rPr lang="sr-Cyrl-BA" sz="1700" dirty="0" smtClean="0"/>
              <a:t>ЈЕЗИК</a:t>
            </a:r>
            <a:endParaRPr lang="en-US" sz="1700" dirty="0" smtClean="0"/>
          </a:p>
          <a:p>
            <a:pPr>
              <a:buFont typeface="+mj-lt"/>
              <a:buAutoNum type="arabicPeriod" startAt="54"/>
            </a:pPr>
            <a:r>
              <a:rPr lang="sr-Cyrl-BA" sz="1700" dirty="0"/>
              <a:t>Јована Кулаузов Реба „Михаило Пупин Идворски” (обрада) 	КЊИЖЕВНОСТ</a:t>
            </a:r>
          </a:p>
          <a:p>
            <a:pPr lvl="0">
              <a:buFont typeface="+mj-lt"/>
              <a:buAutoNum type="arabicPeriod" startAt="54"/>
            </a:pPr>
            <a:endParaRPr lang="sr-Cyrl-BA" sz="1700" dirty="0" smtClean="0"/>
          </a:p>
          <a:p>
            <a:pPr marL="0" lvl="0" indent="0">
              <a:buNone/>
            </a:pPr>
            <a:endParaRPr lang="en-US" sz="1700" dirty="0" smtClean="0"/>
          </a:p>
          <a:p>
            <a:pPr lvl="0">
              <a:buFont typeface="+mj-lt"/>
              <a:buAutoNum type="arabicPeriod" startAt="56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954576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9904" y="219456"/>
            <a:ext cx="9220995" cy="719328"/>
          </a:xfrm>
        </p:spPr>
        <p:txBody>
          <a:bodyPr>
            <a:normAutofit/>
          </a:bodyPr>
          <a:lstStyle/>
          <a:p>
            <a:r>
              <a:rPr lang="sr-Cyrl-RS" dirty="0" smtClean="0"/>
              <a:t>Децембар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5845" y="1880481"/>
            <a:ext cx="10185233" cy="4411138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63"/>
            </a:pPr>
            <a:r>
              <a:rPr lang="sr-Cyrl-BA" sz="1700" dirty="0" smtClean="0"/>
              <a:t>Јована </a:t>
            </a:r>
            <a:r>
              <a:rPr lang="sr-Cyrl-BA" sz="1700" dirty="0"/>
              <a:t>Кулаузов Реба „Упознај Милеву Марић Ајнштајн”             </a:t>
            </a:r>
            <a:r>
              <a:rPr lang="en-US" sz="1700" dirty="0" smtClean="0"/>
              <a:t>                </a:t>
            </a:r>
            <a:r>
              <a:rPr lang="sr-Cyrl-BA" sz="1700" dirty="0" smtClean="0"/>
              <a:t>КЊИЖЕВНОСТ</a:t>
            </a:r>
            <a:endParaRPr lang="sr-Cyrl-BA" sz="1700" dirty="0"/>
          </a:p>
          <a:p>
            <a:pPr>
              <a:buFont typeface="+mj-lt"/>
              <a:buAutoNum type="arabicPeriod" startAt="63"/>
            </a:pPr>
            <a:r>
              <a:rPr lang="sr-Cyrl-BA" sz="1700" dirty="0"/>
              <a:t>О књижевним ликовима (утврђивање) 						</a:t>
            </a:r>
            <a:r>
              <a:rPr lang="en-US" sz="1700" dirty="0" smtClean="0"/>
              <a:t>                </a:t>
            </a:r>
            <a:r>
              <a:rPr lang="sr-Cyrl-BA" sz="1700" dirty="0" smtClean="0"/>
              <a:t>КЊИЖЕВНОСТ</a:t>
            </a:r>
            <a:endParaRPr lang="sr-Cyrl-BA" sz="1700" dirty="0"/>
          </a:p>
          <a:p>
            <a:pPr lvl="0">
              <a:buFont typeface="+mj-lt"/>
              <a:buAutoNum type="arabicPeriod" startAt="63"/>
            </a:pPr>
            <a:r>
              <a:rPr lang="sr-Cyrl-BA" sz="1700" dirty="0"/>
              <a:t>Заповедне и узвичне реченице (обнављање)                                          </a:t>
            </a:r>
            <a:r>
              <a:rPr lang="en-US" sz="1700" dirty="0" smtClean="0"/>
              <a:t>                 </a:t>
            </a:r>
            <a:r>
              <a:rPr lang="sr-Cyrl-BA" sz="1700" dirty="0" smtClean="0"/>
              <a:t>ЈЕЗИК</a:t>
            </a:r>
            <a:endParaRPr lang="en-US" sz="1700" dirty="0" smtClean="0"/>
          </a:p>
          <a:p>
            <a:pPr lvl="0">
              <a:buFont typeface="+mj-lt"/>
              <a:buAutoNum type="arabicPeriod" startAt="63"/>
            </a:pPr>
            <a:r>
              <a:rPr lang="sr-Cyrl-BA" sz="1700" dirty="0" smtClean="0"/>
              <a:t>Врсте </a:t>
            </a:r>
            <a:r>
              <a:rPr lang="sr-Cyrl-BA" sz="1700" dirty="0" smtClean="0"/>
              <a:t>реченица према облику. Потврдне и одричне реченице (обнављање) ЈЕЗИК</a:t>
            </a:r>
          </a:p>
          <a:p>
            <a:pPr lvl="0">
              <a:buFont typeface="+mj-lt"/>
              <a:buAutoNum type="arabicPeriod" startAt="63"/>
            </a:pPr>
            <a:r>
              <a:rPr lang="sr-Cyrl-BA" sz="1700" dirty="0" smtClean="0"/>
              <a:t>Речи истог/сличног значења. Речи супротног значења (обнављање) 	</a:t>
            </a:r>
            <a:r>
              <a:rPr lang="en-US" sz="1700" dirty="0" smtClean="0"/>
              <a:t>   </a:t>
            </a:r>
            <a:r>
              <a:rPr lang="sr-Cyrl-BA" sz="1700" dirty="0" smtClean="0"/>
              <a:t>ЈЕЗИЧКА </a:t>
            </a:r>
            <a:r>
              <a:rPr lang="sr-Cyrl-BA" sz="1700" dirty="0" smtClean="0"/>
              <a:t>КУЛТУРА</a:t>
            </a:r>
          </a:p>
          <a:p>
            <a:pPr lvl="0">
              <a:buFont typeface="+mj-lt"/>
              <a:buAutoNum type="arabicPeriod" startAt="63"/>
            </a:pPr>
            <a:r>
              <a:rPr lang="sr-Cyrl-BA" sz="1700" dirty="0" smtClean="0"/>
              <a:t>Именице и личне заменице (утврђивање) 						</a:t>
            </a:r>
            <a:r>
              <a:rPr lang="en-US" sz="1700" dirty="0" smtClean="0"/>
              <a:t>                        </a:t>
            </a:r>
            <a:r>
              <a:rPr lang="sr-Cyrl-BA" sz="1700" dirty="0" smtClean="0"/>
              <a:t>ЈЕЗИК</a:t>
            </a:r>
            <a:endParaRPr lang="sr-Cyrl-BA" sz="1700" dirty="0" smtClean="0"/>
          </a:p>
          <a:p>
            <a:pPr lvl="0">
              <a:buFont typeface="+mj-lt"/>
              <a:buAutoNum type="arabicPeriod" startAt="63"/>
            </a:pPr>
            <a:r>
              <a:rPr lang="sr-Cyrl-BA" sz="1700" dirty="0" smtClean="0">
                <a:solidFill>
                  <a:srgbClr val="FF0000"/>
                </a:solidFill>
              </a:rPr>
              <a:t>Контролни задатак – именице и личне заменице </a:t>
            </a:r>
            <a:r>
              <a:rPr lang="sr-Cyrl-BA" sz="1700" dirty="0" smtClean="0"/>
              <a:t>(провера)	</a:t>
            </a:r>
            <a:r>
              <a:rPr lang="en-US" sz="1700" dirty="0" smtClean="0"/>
              <a:t>           </a:t>
            </a:r>
            <a:r>
              <a:rPr lang="sr-Cyrl-BA" sz="1700" dirty="0" smtClean="0"/>
              <a:t>ЈЕЗИЧКА КУЛТУРА</a:t>
            </a:r>
            <a:endParaRPr lang="en-US" sz="1700" dirty="0" smtClean="0"/>
          </a:p>
          <a:p>
            <a:pPr lvl="0">
              <a:buClr>
                <a:srgbClr val="A53010"/>
              </a:buClr>
              <a:buFont typeface="+mj-lt"/>
              <a:buAutoNum type="arabicPeriod" startAt="63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Ijan Makjuen, „Reč-dve o Piteru” (obrada) 				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  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КЊИЖЕВНОСТ</a:t>
            </a: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63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Ijan Makjuen, „Reč-dve o Piteru” (obrada) 				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  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КЊИЖЕВНОСТ</a:t>
            </a: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63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Ijan Makjuen, „Reč-dve o Piteru” (utvrđivanje) 			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  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КЊИЖЕВНОСТ</a:t>
            </a:r>
            <a:endParaRPr lang="en-US" sz="17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63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Глаголи и глаголска времена (обнављање) 				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   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ЈЕЗИК</a:t>
            </a: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Font typeface="+mj-lt"/>
              <a:buAutoNum type="arabicPeriod" startAt="63"/>
            </a:pPr>
            <a:endParaRPr lang="sr-Cyrl-BA" sz="1700" dirty="0" smtClean="0"/>
          </a:p>
          <a:p>
            <a:pPr>
              <a:buFont typeface="+mj-lt"/>
              <a:buAutoNum type="arabicPeriod" startAt="63"/>
            </a:pPr>
            <a:endParaRPr lang="sr-Cyrl-BA" sz="1700" dirty="0" smtClean="0"/>
          </a:p>
          <a:p>
            <a:pPr>
              <a:buFont typeface="+mj-lt"/>
              <a:buAutoNum type="arabicPeriod" startAt="66"/>
            </a:pPr>
            <a:endParaRPr lang="en-US" sz="1700" dirty="0"/>
          </a:p>
          <a:p>
            <a:pPr lvl="0">
              <a:buFont typeface="+mj-lt"/>
              <a:buAutoNum type="arabicPeriod" startAt="66"/>
            </a:pPr>
            <a:endParaRPr lang="en-US" sz="1700" dirty="0"/>
          </a:p>
          <a:p>
            <a:pPr>
              <a:buFont typeface="+mj-lt"/>
              <a:buAutoNum type="arabicPeriod" startAt="66"/>
            </a:pPr>
            <a:endParaRPr lang="en-US" sz="1700" dirty="0"/>
          </a:p>
          <a:p>
            <a:pPr marL="0" lvl="0" indent="0">
              <a:buNone/>
            </a:pPr>
            <a:endParaRPr lang="sr-Cyrl-RS" sz="1700" dirty="0" smtClean="0"/>
          </a:p>
        </p:txBody>
      </p:sp>
    </p:spTree>
    <p:extLst>
      <p:ext uri="{BB962C8B-B14F-4D97-AF65-F5344CB8AC3E}">
        <p14:creationId xmlns:p14="http://schemas.microsoft.com/office/powerpoint/2010/main" val="1002333952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4218</TotalTime>
  <Words>337</Words>
  <Application>Microsoft Office PowerPoint</Application>
  <PresentationFormat>Widescreen</PresentationFormat>
  <Paragraphs>251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Century Gothic</vt:lpstr>
      <vt:lpstr>Wingdings 3</vt:lpstr>
      <vt:lpstr>Wisp</vt:lpstr>
      <vt:lpstr>План и програм</vt:lpstr>
      <vt:lpstr>Уџбеници за српски језик</vt:lpstr>
      <vt:lpstr>ПРВО ПОЛУГОДИШТЕ Септембар</vt:lpstr>
      <vt:lpstr>Септембар</vt:lpstr>
      <vt:lpstr>Октобар</vt:lpstr>
      <vt:lpstr>Октобар</vt:lpstr>
      <vt:lpstr>Новембар</vt:lpstr>
      <vt:lpstr>Новембар</vt:lpstr>
      <vt:lpstr>Децембар</vt:lpstr>
      <vt:lpstr>Децембар</vt:lpstr>
      <vt:lpstr>Јануар</vt:lpstr>
      <vt:lpstr>Јануар</vt:lpstr>
      <vt:lpstr>ДРУГО ПОЛУГОДИШТЕ Фебруар</vt:lpstr>
      <vt:lpstr>Март</vt:lpstr>
      <vt:lpstr>Март</vt:lpstr>
      <vt:lpstr>Април</vt:lpstr>
      <vt:lpstr>Април</vt:lpstr>
      <vt:lpstr>Мај</vt:lpstr>
      <vt:lpstr>Мај</vt:lpstr>
      <vt:lpstr>Јун</vt:lpstr>
      <vt:lpstr>Лектира</vt:lpstr>
      <vt:lpstr>Контролни задаци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и програм</dc:title>
  <dc:creator>Tamara Đukanov</dc:creator>
  <cp:lastModifiedBy>Nikola Ilicin</cp:lastModifiedBy>
  <cp:revision>191</cp:revision>
  <dcterms:created xsi:type="dcterms:W3CDTF">2020-01-29T19:16:37Z</dcterms:created>
  <dcterms:modified xsi:type="dcterms:W3CDTF">2020-06-22T10:48:02Z</dcterms:modified>
</cp:coreProperties>
</file>